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 id="2147483653" r:id="rId4"/>
  </p:sldMasterIdLst>
  <p:notesMasterIdLst>
    <p:notesMasterId r:id="rId31"/>
  </p:notesMasterIdLst>
  <p:sldIdLst>
    <p:sldId id="257" r:id="rId5"/>
    <p:sldId id="258" r:id="rId6"/>
    <p:sldId id="259" r:id="rId7"/>
    <p:sldId id="262" r:id="rId8"/>
    <p:sldId id="261" r:id="rId9"/>
    <p:sldId id="260" r:id="rId10"/>
    <p:sldId id="274" r:id="rId11"/>
    <p:sldId id="263" r:id="rId12"/>
    <p:sldId id="271" r:id="rId13"/>
    <p:sldId id="277" r:id="rId14"/>
    <p:sldId id="269" r:id="rId15"/>
    <p:sldId id="264" r:id="rId16"/>
    <p:sldId id="275" r:id="rId17"/>
    <p:sldId id="270" r:id="rId18"/>
    <p:sldId id="278" r:id="rId19"/>
    <p:sldId id="279" r:id="rId20"/>
    <p:sldId id="285" r:id="rId21"/>
    <p:sldId id="280" r:id="rId22"/>
    <p:sldId id="268" r:id="rId23"/>
    <p:sldId id="281" r:id="rId24"/>
    <p:sldId id="283" r:id="rId25"/>
    <p:sldId id="282" r:id="rId26"/>
    <p:sldId id="276" r:id="rId27"/>
    <p:sldId id="284" r:id="rId28"/>
    <p:sldId id="272" r:id="rId29"/>
    <p:sldId id="273" r:id="rId30"/>
  </p:sldIdLst>
  <p:sldSz cx="7559675" cy="10691813"/>
  <p:notesSz cx="6858000" cy="9144000"/>
  <p:embeddedFontLst>
    <p:embeddedFont>
      <p:font typeface="Calibri" panose="020F0502020204030204" pitchFamily="34" charset="0"/>
      <p:regular r:id="rId32"/>
      <p:bold r:id="rId33"/>
      <p:italic r:id="rId34"/>
      <p:boldItalic r:id="rId35"/>
    </p:embeddedFont>
    <p:embeddedFont>
      <p:font typeface="Century Schoolbook" panose="02040604050505020304" pitchFamily="18" charset="0"/>
      <p:regular r:id="rId36"/>
      <p:bold r:id="rId37"/>
      <p:italic r:id="rId38"/>
      <p:boldItalic r:id="rId39"/>
    </p:embeddedFont>
    <p:embeddedFont>
      <p:font typeface="Montserrat" panose="00000500000000000000" pitchFamily="2" charset="0"/>
      <p:regular r:id="rId40"/>
      <p:bold r:id="rId41"/>
      <p:italic r:id="rId42"/>
      <p:boldItalic r:id="rId43"/>
    </p:embeddedFont>
    <p:embeddedFont>
      <p:font typeface="Montserrat Light" panose="00000400000000000000" pitchFamily="2" charset="0"/>
      <p:regular r:id="rId44"/>
      <p:bold r:id="rId45"/>
      <p:italic r:id="rId46"/>
      <p:boldItalic r:id="rId47"/>
    </p:embeddedFont>
    <p:embeddedFont>
      <p:font typeface="Poppins" panose="000005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i9BoVpfebl9wPRnqt/Oa7H25EE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260"/>
    <a:srgbClr val="305284"/>
    <a:srgbClr val="2B4A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70" d="100"/>
          <a:sy n="70" d="100"/>
        </p:scale>
        <p:origin x="31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customschemas.google.com/relationships/presentationmetadata" Target="metadata"/><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0.fntdata"/><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6.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577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 name="Google Shape;565;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5" name="Google Shape;515;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430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073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979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28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496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484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463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411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456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0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92"/>
        <p:cNvGrpSpPr/>
        <p:nvPr/>
      </p:nvGrpSpPr>
      <p:grpSpPr>
        <a:xfrm>
          <a:off x="0" y="0"/>
          <a:ext cx="0" cy="0"/>
          <a:chOff x="0" y="0"/>
          <a:chExt cx="0" cy="0"/>
        </a:xfrm>
      </p:grpSpPr>
      <p:sp>
        <p:nvSpPr>
          <p:cNvPr id="93" name="Google Shape;93;p21"/>
          <p:cNvSpPr/>
          <p:nvPr/>
        </p:nvSpPr>
        <p:spPr>
          <a:xfrm>
            <a:off x="24498" y="5681479"/>
            <a:ext cx="7535177" cy="3765660"/>
          </a:xfrm>
          <a:custGeom>
            <a:avLst/>
            <a:gdLst/>
            <a:ahLst/>
            <a:cxnLst/>
            <a:rect l="l" t="t" r="r" b="b"/>
            <a:pathLst>
              <a:path w="967106" h="479753" extrusionOk="0">
                <a:moveTo>
                  <a:pt x="0" y="0"/>
                </a:moveTo>
                <a:lnTo>
                  <a:pt x="967107" y="0"/>
                </a:lnTo>
                <a:lnTo>
                  <a:pt x="967107" y="479754"/>
                </a:lnTo>
                <a:lnTo>
                  <a:pt x="0" y="479754"/>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21"/>
          <p:cNvSpPr>
            <a:spLocks noGrp="1"/>
          </p:cNvSpPr>
          <p:nvPr>
            <p:ph type="pic" idx="2"/>
          </p:nvPr>
        </p:nvSpPr>
        <p:spPr>
          <a:xfrm flipH="1">
            <a:off x="387100" y="2035035"/>
            <a:ext cx="6785473" cy="4709790"/>
          </a:xfrm>
          <a:prstGeom prst="rect">
            <a:avLst/>
          </a:prstGeom>
          <a:solidFill>
            <a:srgbClr val="D8D8D8"/>
          </a:solidFill>
          <a:ln>
            <a:noFill/>
          </a:ln>
        </p:spPr>
      </p:sp>
      <p:sp>
        <p:nvSpPr>
          <p:cNvPr id="95" name="Google Shape;95;p21"/>
          <p:cNvSpPr txBox="1">
            <a:spLocks noGrp="1"/>
          </p:cNvSpPr>
          <p:nvPr>
            <p:ph type="body" idx="1"/>
          </p:nvPr>
        </p:nvSpPr>
        <p:spPr>
          <a:xfrm>
            <a:off x="576450" y="7068312"/>
            <a:ext cx="2951698" cy="574616"/>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6" name="Google Shape;96;p21"/>
          <p:cNvSpPr txBox="1">
            <a:spLocks noGrp="1"/>
          </p:cNvSpPr>
          <p:nvPr>
            <p:ph type="body" idx="3"/>
          </p:nvPr>
        </p:nvSpPr>
        <p:spPr>
          <a:xfrm>
            <a:off x="576449" y="7915963"/>
            <a:ext cx="2980605" cy="75169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7" name="Google Shape;97;p21"/>
          <p:cNvSpPr/>
          <p:nvPr/>
        </p:nvSpPr>
        <p:spPr>
          <a:xfrm rot="-5400000">
            <a:off x="1633128" y="7333699"/>
            <a:ext cx="715523" cy="3981779"/>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8" name="Google Shape;98;p21"/>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27"/>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pic>
        <p:nvPicPr>
          <p:cNvPr id="99" name="Google Shape;99;p21"/>
          <p:cNvPicPr preferRelativeResize="0"/>
          <p:nvPr/>
        </p:nvPicPr>
        <p:blipFill rotWithShape="1">
          <a:blip r:embed="rId2">
            <a:alphaModFix/>
          </a:blip>
          <a:srcRect r="44449"/>
          <a:stretch/>
        </p:blipFill>
        <p:spPr>
          <a:xfrm>
            <a:off x="431015" y="10059959"/>
            <a:ext cx="1280061" cy="293943"/>
          </a:xfrm>
          <a:prstGeom prst="rect">
            <a:avLst/>
          </a:prstGeom>
          <a:noFill/>
          <a:ln>
            <a:noFill/>
          </a:ln>
        </p:spPr>
      </p:pic>
      <p:grpSp>
        <p:nvGrpSpPr>
          <p:cNvPr id="100" name="Google Shape;100;p21"/>
          <p:cNvGrpSpPr/>
          <p:nvPr/>
        </p:nvGrpSpPr>
        <p:grpSpPr>
          <a:xfrm>
            <a:off x="4411415" y="9820141"/>
            <a:ext cx="1509109" cy="423922"/>
            <a:chOff x="584588" y="9078286"/>
            <a:chExt cx="1509109" cy="423922"/>
          </a:xfrm>
        </p:grpSpPr>
        <p:sp>
          <p:nvSpPr>
            <p:cNvPr id="101" name="Google Shape;101;p21"/>
            <p:cNvSpPr/>
            <p:nvPr/>
          </p:nvSpPr>
          <p:spPr>
            <a:xfrm>
              <a:off x="584588"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21"/>
            <p:cNvSpPr/>
            <p:nvPr/>
          </p:nvSpPr>
          <p:spPr>
            <a:xfrm>
              <a:off x="2069199"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3" name="Google Shape;103;p21"/>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04" name="Google Shape;104;p21"/>
          <p:cNvSpPr txBox="1">
            <a:spLocks noGrp="1"/>
          </p:cNvSpPr>
          <p:nvPr>
            <p:ph type="body" idx="6"/>
          </p:nvPr>
        </p:nvSpPr>
        <p:spPr>
          <a:xfrm>
            <a:off x="6020012" y="9852874"/>
            <a:ext cx="1287131"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05" name="Google Shape;105;p21"/>
          <p:cNvGrpSpPr/>
          <p:nvPr/>
        </p:nvGrpSpPr>
        <p:grpSpPr>
          <a:xfrm>
            <a:off x="4459342" y="288975"/>
            <a:ext cx="2575339" cy="1418150"/>
            <a:chOff x="7213103" y="8616507"/>
            <a:chExt cx="2393632" cy="1318090"/>
          </a:xfrm>
        </p:grpSpPr>
        <p:grpSp>
          <p:nvGrpSpPr>
            <p:cNvPr id="106" name="Google Shape;106;p21"/>
            <p:cNvGrpSpPr/>
            <p:nvPr/>
          </p:nvGrpSpPr>
          <p:grpSpPr>
            <a:xfrm>
              <a:off x="7278826" y="9366586"/>
              <a:ext cx="1318260" cy="568011"/>
              <a:chOff x="2729229" y="5345906"/>
              <a:chExt cx="1318260" cy="568011"/>
            </a:xfrm>
          </p:grpSpPr>
          <p:sp>
            <p:nvSpPr>
              <p:cNvPr id="107" name="Google Shape;107;p21"/>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21"/>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21"/>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21"/>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21"/>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21"/>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3" name="Google Shape;113;p21"/>
            <p:cNvGrpSpPr/>
            <p:nvPr/>
          </p:nvGrpSpPr>
          <p:grpSpPr>
            <a:xfrm>
              <a:off x="8751391" y="9375120"/>
              <a:ext cx="855344" cy="553788"/>
              <a:chOff x="4201794" y="5354440"/>
              <a:chExt cx="855344" cy="553788"/>
            </a:xfrm>
          </p:grpSpPr>
          <p:grpSp>
            <p:nvGrpSpPr>
              <p:cNvPr id="114" name="Google Shape;114;p21"/>
              <p:cNvGrpSpPr/>
              <p:nvPr/>
            </p:nvGrpSpPr>
            <p:grpSpPr>
              <a:xfrm>
                <a:off x="4213224" y="5354440"/>
                <a:ext cx="843914" cy="553788"/>
                <a:chOff x="4213224" y="5354440"/>
                <a:chExt cx="843914" cy="553788"/>
              </a:xfrm>
            </p:grpSpPr>
            <p:sp>
              <p:nvSpPr>
                <p:cNvPr id="115" name="Google Shape;115;p21"/>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1"/>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21"/>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21"/>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21"/>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21"/>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21"/>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1"/>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21"/>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1"/>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1"/>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1"/>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21"/>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21"/>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1"/>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1"/>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21"/>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21"/>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21"/>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21"/>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21"/>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21"/>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1"/>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1"/>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1"/>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21"/>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21"/>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1"/>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1"/>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21"/>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1"/>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1"/>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21"/>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21"/>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21"/>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21"/>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1"/>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2" name="Google Shape;152;p21"/>
              <p:cNvGrpSpPr/>
              <p:nvPr/>
            </p:nvGrpSpPr>
            <p:grpSpPr>
              <a:xfrm>
                <a:off x="4201794" y="5647454"/>
                <a:ext cx="133350" cy="132757"/>
                <a:chOff x="4201794" y="5647454"/>
                <a:chExt cx="133350" cy="132757"/>
              </a:xfrm>
            </p:grpSpPr>
            <p:sp>
              <p:nvSpPr>
                <p:cNvPr id="153" name="Google Shape;153;p21"/>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1"/>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55" name="Google Shape;155;p21"/>
            <p:cNvGrpSpPr/>
            <p:nvPr/>
          </p:nvGrpSpPr>
          <p:grpSpPr>
            <a:xfrm>
              <a:off x="7213103" y="8616507"/>
              <a:ext cx="680084" cy="730165"/>
              <a:chOff x="2663506" y="4595827"/>
              <a:chExt cx="680084" cy="730165"/>
            </a:xfrm>
          </p:grpSpPr>
          <p:sp>
            <p:nvSpPr>
              <p:cNvPr id="156" name="Google Shape;156;p21"/>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1"/>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1"/>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1"/>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1"/>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1"/>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21"/>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21"/>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1"/>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21"/>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with Photo 1">
  <p:cSld name="Quote Slide with Photo 1">
    <p:spTree>
      <p:nvGrpSpPr>
        <p:cNvPr id="1" name="Shape 260"/>
        <p:cNvGrpSpPr/>
        <p:nvPr/>
      </p:nvGrpSpPr>
      <p:grpSpPr>
        <a:xfrm>
          <a:off x="0" y="0"/>
          <a:ext cx="0" cy="0"/>
          <a:chOff x="0" y="0"/>
          <a:chExt cx="0" cy="0"/>
        </a:xfrm>
      </p:grpSpPr>
      <p:sp>
        <p:nvSpPr>
          <p:cNvPr id="261" name="Google Shape;261;p29"/>
          <p:cNvSpPr/>
          <p:nvPr/>
        </p:nvSpPr>
        <p:spPr>
          <a:xfrm>
            <a:off x="0" y="4327683"/>
            <a:ext cx="4262033" cy="5460108"/>
          </a:xfrm>
          <a:custGeom>
            <a:avLst/>
            <a:gdLst/>
            <a:ahLst/>
            <a:cxnLst/>
            <a:rect l="l" t="t" r="r" b="b"/>
            <a:pathLst>
              <a:path w="4262033" h="5460108" extrusionOk="0">
                <a:moveTo>
                  <a:pt x="1531979" y="0"/>
                </a:moveTo>
                <a:cubicBezTo>
                  <a:pt x="3039746" y="0"/>
                  <a:pt x="4262033" y="1222287"/>
                  <a:pt x="4262033" y="2730054"/>
                </a:cubicBezTo>
                <a:cubicBezTo>
                  <a:pt x="4262033" y="4237821"/>
                  <a:pt x="3039746" y="5460108"/>
                  <a:pt x="1531979" y="5460108"/>
                </a:cubicBezTo>
                <a:cubicBezTo>
                  <a:pt x="966566" y="5460108"/>
                  <a:pt x="441299" y="5288224"/>
                  <a:pt x="5580" y="4993858"/>
                </a:cubicBezTo>
                <a:lnTo>
                  <a:pt x="0" y="4989685"/>
                </a:lnTo>
                <a:lnTo>
                  <a:pt x="0" y="470423"/>
                </a:lnTo>
                <a:lnTo>
                  <a:pt x="5580" y="466250"/>
                </a:lnTo>
                <a:cubicBezTo>
                  <a:pt x="441299" y="171884"/>
                  <a:pt x="966566" y="0"/>
                  <a:pt x="1531979" y="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29"/>
          <p:cNvSpPr>
            <a:spLocks noGrp="1"/>
          </p:cNvSpPr>
          <p:nvPr>
            <p:ph type="pic" idx="2"/>
          </p:nvPr>
        </p:nvSpPr>
        <p:spPr>
          <a:xfrm>
            <a:off x="484093" y="524435"/>
            <a:ext cx="6595836" cy="8062353"/>
          </a:xfrm>
          <a:prstGeom prst="rect">
            <a:avLst/>
          </a:prstGeom>
          <a:solidFill>
            <a:srgbClr val="D8D8D8"/>
          </a:solidFill>
          <a:ln>
            <a:noFill/>
          </a:ln>
        </p:spPr>
      </p:sp>
      <p:sp>
        <p:nvSpPr>
          <p:cNvPr id="263" name="Google Shape;263;p2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64" name="Google Shape;264;p29"/>
          <p:cNvSpPr txBox="1">
            <a:spLocks noGrp="1"/>
          </p:cNvSpPr>
          <p:nvPr>
            <p:ph type="body" idx="1"/>
          </p:nvPr>
        </p:nvSpPr>
        <p:spPr>
          <a:xfrm>
            <a:off x="434648" y="5534848"/>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5" name="Google Shape;265;p29"/>
          <p:cNvSpPr txBox="1">
            <a:spLocks noGrp="1"/>
          </p:cNvSpPr>
          <p:nvPr>
            <p:ph type="body" idx="3"/>
          </p:nvPr>
        </p:nvSpPr>
        <p:spPr>
          <a:xfrm>
            <a:off x="434649" y="8121133"/>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3">
  <p:cSld name="Photo/text slide 3">
    <p:spTree>
      <p:nvGrpSpPr>
        <p:cNvPr id="1" name="Shape 266"/>
        <p:cNvGrpSpPr/>
        <p:nvPr/>
      </p:nvGrpSpPr>
      <p:grpSpPr>
        <a:xfrm>
          <a:off x="0" y="0"/>
          <a:ext cx="0" cy="0"/>
          <a:chOff x="0" y="0"/>
          <a:chExt cx="0" cy="0"/>
        </a:xfrm>
      </p:grpSpPr>
      <p:sp>
        <p:nvSpPr>
          <p:cNvPr id="267" name="Google Shape;267;p30"/>
          <p:cNvSpPr/>
          <p:nvPr/>
        </p:nvSpPr>
        <p:spPr>
          <a:xfrm>
            <a:off x="-1" y="2594796"/>
            <a:ext cx="7575077"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8" name="Google Shape;268;p3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9" name="Google Shape;269;p30"/>
          <p:cNvSpPr txBox="1">
            <a:spLocks noGrp="1"/>
          </p:cNvSpPr>
          <p:nvPr>
            <p:ph type="body" idx="2"/>
          </p:nvPr>
        </p:nvSpPr>
        <p:spPr>
          <a:xfrm>
            <a:off x="765328" y="1289945"/>
            <a:ext cx="3014509" cy="1234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00000"/>
              </a:buClr>
              <a:buSzPts val="1600"/>
              <a:buFont typeface="Arial"/>
              <a:buNone/>
              <a:defRPr sz="1600" b="0" i="1" u="none" strike="noStrike" cap="none">
                <a:solidFill>
                  <a:srgbClr val="00000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70" name="Google Shape;270;p30"/>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30"/>
          <p:cNvSpPr/>
          <p:nvPr/>
        </p:nvSpPr>
        <p:spPr>
          <a:xfrm flipH="1">
            <a:off x="0" y="3013335"/>
            <a:ext cx="324000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2" name="Google Shape;272;p30"/>
          <p:cNvSpPr/>
          <p:nvPr/>
        </p:nvSpPr>
        <p:spPr>
          <a:xfrm>
            <a:off x="0" y="921752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73" name="Google Shape;273;p30"/>
          <p:cNvSpPr>
            <a:spLocks noGrp="1"/>
          </p:cNvSpPr>
          <p:nvPr>
            <p:ph type="pic" idx="3"/>
          </p:nvPr>
        </p:nvSpPr>
        <p:spPr>
          <a:xfrm>
            <a:off x="3977692" y="522985"/>
            <a:ext cx="3064955" cy="2751872"/>
          </a:xfrm>
          <a:prstGeom prst="rect">
            <a:avLst/>
          </a:prstGeom>
          <a:solidFill>
            <a:srgbClr val="D8D8D8"/>
          </a:solidFill>
          <a:ln>
            <a:noFill/>
          </a:ln>
        </p:spPr>
      </p:sp>
      <p:sp>
        <p:nvSpPr>
          <p:cNvPr id="274" name="Google Shape;274;p30"/>
          <p:cNvSpPr txBox="1">
            <a:spLocks noGrp="1"/>
          </p:cNvSpPr>
          <p:nvPr>
            <p:ph type="body" idx="4"/>
          </p:nvPr>
        </p:nvSpPr>
        <p:spPr>
          <a:xfrm>
            <a:off x="752315" y="3760791"/>
            <a:ext cx="6143488" cy="554403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2">
  <p:cSld name="Text only slide 2">
    <p:spTree>
      <p:nvGrpSpPr>
        <p:cNvPr id="1" name="Shape 290"/>
        <p:cNvGrpSpPr/>
        <p:nvPr/>
      </p:nvGrpSpPr>
      <p:grpSpPr>
        <a:xfrm>
          <a:off x="0" y="0"/>
          <a:ext cx="0" cy="0"/>
          <a:chOff x="0" y="0"/>
          <a:chExt cx="0" cy="0"/>
        </a:xfrm>
      </p:grpSpPr>
      <p:sp>
        <p:nvSpPr>
          <p:cNvPr id="291" name="Google Shape;291;p32"/>
          <p:cNvSpPr/>
          <p:nvPr/>
        </p:nvSpPr>
        <p:spPr>
          <a:xfrm>
            <a:off x="236144" y="-13489"/>
            <a:ext cx="7332439" cy="2831758"/>
          </a:xfrm>
          <a:custGeom>
            <a:avLst/>
            <a:gdLst/>
            <a:ahLst/>
            <a:cxnLst/>
            <a:rect l="l" t="t" r="r" b="b"/>
            <a:pathLst>
              <a:path w="2161701" h="834840" extrusionOk="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2" name="Google Shape;292;p32"/>
          <p:cNvSpPr/>
          <p:nvPr/>
        </p:nvSpPr>
        <p:spPr>
          <a:xfrm rot="10800000">
            <a:off x="2308088" y="2403497"/>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3" name="Google Shape;293;p32"/>
          <p:cNvSpPr txBox="1">
            <a:spLocks noGrp="1"/>
          </p:cNvSpPr>
          <p:nvPr>
            <p:ph type="body" idx="1"/>
          </p:nvPr>
        </p:nvSpPr>
        <p:spPr>
          <a:xfrm>
            <a:off x="752315" y="3373219"/>
            <a:ext cx="6143488" cy="593160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4" name="Google Shape;294;p32"/>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32"/>
          <p:cNvSpPr txBox="1">
            <a:spLocks noGrp="1"/>
          </p:cNvSpPr>
          <p:nvPr>
            <p:ph type="body" idx="2"/>
          </p:nvPr>
        </p:nvSpPr>
        <p:spPr>
          <a:xfrm>
            <a:off x="1265993" y="321279"/>
            <a:ext cx="5027689" cy="138169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6" name="Google Shape;296;p3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297"/>
        <p:cNvGrpSpPr/>
        <p:nvPr/>
      </p:nvGrpSpPr>
      <p:grpSpPr>
        <a:xfrm>
          <a:off x="0" y="0"/>
          <a:ext cx="0" cy="0"/>
          <a:chOff x="0" y="0"/>
          <a:chExt cx="0" cy="0"/>
        </a:xfrm>
      </p:grpSpPr>
      <p:sp>
        <p:nvSpPr>
          <p:cNvPr id="298" name="Google Shape;298;p33"/>
          <p:cNvSpPr/>
          <p:nvPr/>
        </p:nvSpPr>
        <p:spPr>
          <a:xfrm>
            <a:off x="23061" y="0"/>
            <a:ext cx="7536614" cy="4577849"/>
          </a:xfrm>
          <a:prstGeom prst="rect">
            <a:avLst/>
          </a:pr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299" name="Google Shape;299;p33"/>
          <p:cNvSpPr>
            <a:spLocks noGrp="1"/>
          </p:cNvSpPr>
          <p:nvPr>
            <p:ph type="pic" idx="2"/>
          </p:nvPr>
        </p:nvSpPr>
        <p:spPr>
          <a:xfrm>
            <a:off x="1273455" y="2729130"/>
            <a:ext cx="5035826" cy="5035826"/>
          </a:xfrm>
          <a:prstGeom prst="rect">
            <a:avLst/>
          </a:prstGeom>
          <a:noFill/>
          <a:ln>
            <a:noFill/>
          </a:ln>
        </p:spPr>
      </p:sp>
      <p:sp>
        <p:nvSpPr>
          <p:cNvPr id="300" name="Google Shape;300;p3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33"/>
          <p:cNvSpPr txBox="1">
            <a:spLocks noGrp="1"/>
          </p:cNvSpPr>
          <p:nvPr>
            <p:ph type="body" idx="1"/>
          </p:nvPr>
        </p:nvSpPr>
        <p:spPr>
          <a:xfrm>
            <a:off x="752315" y="8198603"/>
            <a:ext cx="6143488" cy="161182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2" name="Google Shape;302;p33"/>
          <p:cNvSpPr txBox="1">
            <a:spLocks noGrp="1"/>
          </p:cNvSpPr>
          <p:nvPr>
            <p:ph type="body" idx="3"/>
          </p:nvPr>
        </p:nvSpPr>
        <p:spPr>
          <a:xfrm>
            <a:off x="631589" y="550208"/>
            <a:ext cx="6319558" cy="66235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3" name="Google Shape;303;p33"/>
          <p:cNvSpPr txBox="1">
            <a:spLocks noGrp="1"/>
          </p:cNvSpPr>
          <p:nvPr>
            <p:ph type="body" idx="4"/>
          </p:nvPr>
        </p:nvSpPr>
        <p:spPr>
          <a:xfrm>
            <a:off x="631589" y="1212566"/>
            <a:ext cx="6319558" cy="123444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1600"/>
              <a:buFont typeface="Arial"/>
              <a:buNone/>
              <a:defRPr sz="1600" b="0" i="1"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304"/>
        <p:cNvGrpSpPr/>
        <p:nvPr/>
      </p:nvGrpSpPr>
      <p:grpSpPr>
        <a:xfrm>
          <a:off x="0" y="0"/>
          <a:ext cx="0" cy="0"/>
          <a:chOff x="0" y="0"/>
          <a:chExt cx="0" cy="0"/>
        </a:xfrm>
      </p:grpSpPr>
      <p:sp>
        <p:nvSpPr>
          <p:cNvPr id="305" name="Google Shape;305;p34"/>
          <p:cNvSpPr/>
          <p:nvPr/>
        </p:nvSpPr>
        <p:spPr>
          <a:xfrm>
            <a:off x="-30805" y="2886754"/>
            <a:ext cx="7590480"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06" name="Google Shape;306;p34"/>
          <p:cNvSpPr/>
          <p:nvPr/>
        </p:nvSpPr>
        <p:spPr>
          <a:xfrm rot="10800000" flipH="1">
            <a:off x="3751108" y="3293886"/>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7" name="Google Shape;307;p3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8" name="Google Shape;308;p3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9" name="Google Shape;309;p34"/>
          <p:cNvSpPr txBox="1">
            <a:spLocks noGrp="1"/>
          </p:cNvSpPr>
          <p:nvPr>
            <p:ph type="body" idx="3"/>
          </p:nvPr>
        </p:nvSpPr>
        <p:spPr>
          <a:xfrm>
            <a:off x="3986924" y="4751350"/>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0" name="Google Shape;310;p34"/>
          <p:cNvSpPr>
            <a:spLocks noGrp="1"/>
          </p:cNvSpPr>
          <p:nvPr>
            <p:ph type="pic" idx="4"/>
          </p:nvPr>
        </p:nvSpPr>
        <p:spPr>
          <a:xfrm flipH="1">
            <a:off x="515711" y="3293886"/>
            <a:ext cx="3233336" cy="2829706"/>
          </a:xfrm>
          <a:prstGeom prst="rect">
            <a:avLst/>
          </a:prstGeom>
          <a:solidFill>
            <a:srgbClr val="D8D8D8"/>
          </a:solidFill>
          <a:ln>
            <a:noFill/>
          </a:ln>
        </p:spPr>
      </p:sp>
      <p:sp>
        <p:nvSpPr>
          <p:cNvPr id="311" name="Google Shape;311;p34"/>
          <p:cNvSpPr txBox="1">
            <a:spLocks noGrp="1"/>
          </p:cNvSpPr>
          <p:nvPr>
            <p:ph type="body" idx="5"/>
          </p:nvPr>
        </p:nvSpPr>
        <p:spPr>
          <a:xfrm>
            <a:off x="3986924" y="3609613"/>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2" name="Google Shape;312;p34"/>
          <p:cNvSpPr/>
          <p:nvPr/>
        </p:nvSpPr>
        <p:spPr>
          <a:xfrm rot="10800000" flipH="1">
            <a:off x="555001" y="6458432"/>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3" name="Google Shape;313;p34"/>
          <p:cNvSpPr txBox="1">
            <a:spLocks noGrp="1"/>
          </p:cNvSpPr>
          <p:nvPr>
            <p:ph type="body" idx="6"/>
          </p:nvPr>
        </p:nvSpPr>
        <p:spPr>
          <a:xfrm>
            <a:off x="790817" y="7915896"/>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4" name="Google Shape;314;p34"/>
          <p:cNvSpPr txBox="1">
            <a:spLocks noGrp="1"/>
          </p:cNvSpPr>
          <p:nvPr>
            <p:ph type="body" idx="7"/>
          </p:nvPr>
        </p:nvSpPr>
        <p:spPr>
          <a:xfrm>
            <a:off x="790817" y="6774159"/>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5" name="Google Shape;315;p34"/>
          <p:cNvSpPr>
            <a:spLocks noGrp="1"/>
          </p:cNvSpPr>
          <p:nvPr>
            <p:ph type="pic" idx="8"/>
          </p:nvPr>
        </p:nvSpPr>
        <p:spPr>
          <a:xfrm flipH="1">
            <a:off x="3692174" y="6458433"/>
            <a:ext cx="3233336" cy="2829706"/>
          </a:xfrm>
          <a:prstGeom prst="rect">
            <a:avLst/>
          </a:prstGeom>
          <a:solidFill>
            <a:srgbClr val="D8D8D8"/>
          </a:solidFill>
          <a:ln>
            <a:noFill/>
          </a:ln>
        </p:spPr>
      </p:sp>
      <p:sp>
        <p:nvSpPr>
          <p:cNvPr id="316" name="Google Shape;316;p34"/>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34"/>
          <p:cNvSpPr/>
          <p:nvPr/>
        </p:nvSpPr>
        <p:spPr>
          <a:xfrm flipH="1">
            <a:off x="4935530" y="4550270"/>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18" name="Google Shape;318;p34"/>
          <p:cNvSpPr/>
          <p:nvPr/>
        </p:nvSpPr>
        <p:spPr>
          <a:xfrm flipH="1">
            <a:off x="0" y="7724548"/>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text slide 1">
  <p:cSld name="Photo/text slide 1">
    <p:spTree>
      <p:nvGrpSpPr>
        <p:cNvPr id="1" name="Shape 319"/>
        <p:cNvGrpSpPr/>
        <p:nvPr/>
      </p:nvGrpSpPr>
      <p:grpSpPr>
        <a:xfrm>
          <a:off x="0" y="0"/>
          <a:ext cx="0" cy="0"/>
          <a:chOff x="0" y="0"/>
          <a:chExt cx="0" cy="0"/>
        </a:xfrm>
      </p:grpSpPr>
      <p:sp>
        <p:nvSpPr>
          <p:cNvPr id="320" name="Google Shape;320;p35"/>
          <p:cNvSpPr/>
          <p:nvPr/>
        </p:nvSpPr>
        <p:spPr>
          <a:xfrm>
            <a:off x="420974" y="268941"/>
            <a:ext cx="3284648" cy="9889385"/>
          </a:xfrm>
          <a:custGeom>
            <a:avLst/>
            <a:gdLst/>
            <a:ahLst/>
            <a:cxnLst/>
            <a:rect l="l" t="t" r="r" b="b"/>
            <a:pathLst>
              <a:path w="1159533" h="3031200" extrusionOk="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1" name="Google Shape;321;p35"/>
          <p:cNvSpPr txBox="1">
            <a:spLocks noGrp="1"/>
          </p:cNvSpPr>
          <p:nvPr>
            <p:ph type="body" idx="1"/>
          </p:nvPr>
        </p:nvSpPr>
        <p:spPr>
          <a:xfrm>
            <a:off x="683565" y="1027561"/>
            <a:ext cx="2864232" cy="8796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2" name="Google Shape;322;p35"/>
          <p:cNvSpPr txBox="1">
            <a:spLocks noGrp="1"/>
          </p:cNvSpPr>
          <p:nvPr>
            <p:ph type="body" idx="2"/>
          </p:nvPr>
        </p:nvSpPr>
        <p:spPr>
          <a:xfrm>
            <a:off x="683565" y="2424204"/>
            <a:ext cx="2693750" cy="73399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3" name="Google Shape;323;p35"/>
          <p:cNvSpPr>
            <a:spLocks noGrp="1"/>
          </p:cNvSpPr>
          <p:nvPr>
            <p:ph type="pic" idx="3"/>
          </p:nvPr>
        </p:nvSpPr>
        <p:spPr>
          <a:xfrm>
            <a:off x="3705622" y="1178454"/>
            <a:ext cx="3854053" cy="8334904"/>
          </a:xfrm>
          <a:prstGeom prst="rect">
            <a:avLst/>
          </a:prstGeom>
          <a:solidFill>
            <a:srgbClr val="D8D8D8"/>
          </a:solidFill>
          <a:ln>
            <a:noFill/>
          </a:ln>
        </p:spPr>
      </p:sp>
      <p:sp>
        <p:nvSpPr>
          <p:cNvPr id="324" name="Google Shape;324;p35"/>
          <p:cNvSpPr/>
          <p:nvPr/>
        </p:nvSpPr>
        <p:spPr>
          <a:xfrm rot="10800000">
            <a:off x="1677895" y="2120415"/>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5" name="Google Shape;325;p35"/>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hoto slide 2">
  <p:cSld name="quote/photo slide 2">
    <p:spTree>
      <p:nvGrpSpPr>
        <p:cNvPr id="1" name="Shape 357"/>
        <p:cNvGrpSpPr/>
        <p:nvPr/>
      </p:nvGrpSpPr>
      <p:grpSpPr>
        <a:xfrm>
          <a:off x="0" y="0"/>
          <a:ext cx="0" cy="0"/>
          <a:chOff x="0" y="0"/>
          <a:chExt cx="0" cy="0"/>
        </a:xfrm>
      </p:grpSpPr>
      <p:sp>
        <p:nvSpPr>
          <p:cNvPr id="358" name="Google Shape;358;p37"/>
          <p:cNvSpPr/>
          <p:nvPr/>
        </p:nvSpPr>
        <p:spPr>
          <a:xfrm>
            <a:off x="182030" y="1672028"/>
            <a:ext cx="4283839" cy="384624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59" name="Google Shape;359;p37"/>
          <p:cNvSpPr>
            <a:spLocks noGrp="1"/>
          </p:cNvSpPr>
          <p:nvPr>
            <p:ph type="pic" idx="2"/>
          </p:nvPr>
        </p:nvSpPr>
        <p:spPr>
          <a:xfrm>
            <a:off x="401638" y="393700"/>
            <a:ext cx="6716712" cy="9014859"/>
          </a:xfrm>
          <a:prstGeom prst="rect">
            <a:avLst/>
          </a:prstGeom>
          <a:solidFill>
            <a:srgbClr val="D8D8D8"/>
          </a:solidFill>
          <a:ln>
            <a:noFill/>
          </a:ln>
        </p:spPr>
      </p:sp>
      <p:sp>
        <p:nvSpPr>
          <p:cNvPr id="360" name="Google Shape;360;p3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37"/>
          <p:cNvSpPr txBox="1">
            <a:spLocks noGrp="1"/>
          </p:cNvSpPr>
          <p:nvPr>
            <p:ph type="body" idx="1"/>
          </p:nvPr>
        </p:nvSpPr>
        <p:spPr>
          <a:xfrm>
            <a:off x="877561" y="2062985"/>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2" name="Google Shape;362;p37"/>
          <p:cNvSpPr txBox="1">
            <a:spLocks noGrp="1"/>
          </p:cNvSpPr>
          <p:nvPr>
            <p:ph type="body" idx="3"/>
          </p:nvPr>
        </p:nvSpPr>
        <p:spPr>
          <a:xfrm>
            <a:off x="877562" y="4649270"/>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3"/>
        <p:cNvGrpSpPr/>
        <p:nvPr/>
      </p:nvGrpSpPr>
      <p:grpSpPr>
        <a:xfrm>
          <a:off x="0" y="0"/>
          <a:ext cx="0" cy="0"/>
          <a:chOff x="0" y="0"/>
          <a:chExt cx="0" cy="0"/>
        </a:xfrm>
      </p:grpSpPr>
      <p:sp>
        <p:nvSpPr>
          <p:cNvPr id="364" name="Google Shape;364;p38"/>
          <p:cNvSpPr/>
          <p:nvPr/>
        </p:nvSpPr>
        <p:spPr>
          <a:xfrm>
            <a:off x="406399" y="2498271"/>
            <a:ext cx="6746875" cy="6295894"/>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5" name="Google Shape;365;p38"/>
          <p:cNvSpPr/>
          <p:nvPr/>
        </p:nvSpPr>
        <p:spPr>
          <a:xfrm>
            <a:off x="0" y="7795630"/>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6" name="Google Shape;366;p3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chemeClr val="lt1"/>
              </a:buClr>
              <a:buSzPts val="2200"/>
              <a:buFont typeface="Arial"/>
              <a:buNone/>
              <a:defRPr sz="22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7" name="Google Shape;367;p3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8" name="Google Shape;368;p38"/>
          <p:cNvSpPr txBox="1">
            <a:spLocks noGrp="1"/>
          </p:cNvSpPr>
          <p:nvPr>
            <p:ph type="body" idx="3"/>
          </p:nvPr>
        </p:nvSpPr>
        <p:spPr>
          <a:xfrm>
            <a:off x="554560" y="3219790"/>
            <a:ext cx="6326687" cy="425346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69" name="Google Shape;369;p38"/>
          <p:cNvGrpSpPr/>
          <p:nvPr/>
        </p:nvGrpSpPr>
        <p:grpSpPr>
          <a:xfrm>
            <a:off x="745951" y="522514"/>
            <a:ext cx="3011171" cy="1658147"/>
            <a:chOff x="7213103" y="8616507"/>
            <a:chExt cx="2393632" cy="1318090"/>
          </a:xfrm>
        </p:grpSpPr>
        <p:grpSp>
          <p:nvGrpSpPr>
            <p:cNvPr id="370" name="Google Shape;370;p38"/>
            <p:cNvGrpSpPr/>
            <p:nvPr/>
          </p:nvGrpSpPr>
          <p:grpSpPr>
            <a:xfrm>
              <a:off x="7278826" y="9366586"/>
              <a:ext cx="1318260" cy="568011"/>
              <a:chOff x="2729229" y="5345906"/>
              <a:chExt cx="1318260" cy="568011"/>
            </a:xfrm>
          </p:grpSpPr>
          <p:sp>
            <p:nvSpPr>
              <p:cNvPr id="371" name="Google Shape;371;p38"/>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2" name="Google Shape;372;p38"/>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3" name="Google Shape;373;p38"/>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377" name="Google Shape;377;p38"/>
            <p:cNvGrpSpPr/>
            <p:nvPr/>
          </p:nvGrpSpPr>
          <p:grpSpPr>
            <a:xfrm>
              <a:off x="8751391" y="9375120"/>
              <a:ext cx="855344" cy="553788"/>
              <a:chOff x="4201794" y="5354440"/>
              <a:chExt cx="855344" cy="553788"/>
            </a:xfrm>
          </p:grpSpPr>
          <p:grpSp>
            <p:nvGrpSpPr>
              <p:cNvPr id="378" name="Google Shape;378;p38"/>
              <p:cNvGrpSpPr/>
              <p:nvPr/>
            </p:nvGrpSpPr>
            <p:grpSpPr>
              <a:xfrm>
                <a:off x="4213224" y="5354440"/>
                <a:ext cx="843914" cy="553788"/>
                <a:chOff x="4213224" y="5354440"/>
                <a:chExt cx="843914" cy="553788"/>
              </a:xfrm>
            </p:grpSpPr>
            <p:sp>
              <p:nvSpPr>
                <p:cNvPr id="379" name="Google Shape;379;p38"/>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2" name="Google Shape;382;p38"/>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3" name="Google Shape;383;p38"/>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9" name="Google Shape;389;p38"/>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0" name="Google Shape;390;p38"/>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1" name="Google Shape;391;p38"/>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2" name="Google Shape;392;p38"/>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3" name="Google Shape;393;p38"/>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9" name="Google Shape;399;p38"/>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0" name="Google Shape;400;p38"/>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0" name="Google Shape;410;p38"/>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1" name="Google Shape;411;p38"/>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2" name="Google Shape;412;p38"/>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3" name="Google Shape;413;p38"/>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4" name="Google Shape;414;p38"/>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5" name="Google Shape;415;p38"/>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416" name="Google Shape;416;p38"/>
              <p:cNvGrpSpPr/>
              <p:nvPr/>
            </p:nvGrpSpPr>
            <p:grpSpPr>
              <a:xfrm>
                <a:off x="4201794" y="5647454"/>
                <a:ext cx="133350" cy="132757"/>
                <a:chOff x="4201794" y="5647454"/>
                <a:chExt cx="133350" cy="132757"/>
              </a:xfrm>
            </p:grpSpPr>
            <p:sp>
              <p:nvSpPr>
                <p:cNvPr id="417" name="Google Shape;417;p3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8" name="Google Shape;418;p3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grpSp>
          <p:nvGrpSpPr>
            <p:cNvPr id="419" name="Google Shape;419;p38"/>
            <p:cNvGrpSpPr/>
            <p:nvPr/>
          </p:nvGrpSpPr>
          <p:grpSpPr>
            <a:xfrm>
              <a:off x="7213103" y="8616507"/>
              <a:ext cx="680084" cy="730165"/>
              <a:chOff x="2663506" y="4595827"/>
              <a:chExt cx="680084" cy="730165"/>
            </a:xfrm>
          </p:grpSpPr>
          <p:sp>
            <p:nvSpPr>
              <p:cNvPr id="420" name="Google Shape;420;p38"/>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1" name="Google Shape;421;p38"/>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2" name="Google Shape;422;p38"/>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3" name="Google Shape;423;p38"/>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4" name="Google Shape;424;p38"/>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5" name="Google Shape;425;p38"/>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6" name="Google Shape;426;p38"/>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7" name="Google Shape;427;p38"/>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8" name="Google Shape;428;p38"/>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9" name="Google Shape;429;p38"/>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pic>
        <p:nvPicPr>
          <p:cNvPr id="430" name="Google Shape;430;p38"/>
          <p:cNvPicPr preferRelativeResize="0"/>
          <p:nvPr/>
        </p:nvPicPr>
        <p:blipFill rotWithShape="1">
          <a:blip r:embed="rId2">
            <a:alphaModFix/>
          </a:blip>
          <a:srcRect r="44449"/>
          <a:stretch/>
        </p:blipFill>
        <p:spPr>
          <a:xfrm>
            <a:off x="693882" y="9793994"/>
            <a:ext cx="1184829" cy="27207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166"/>
        <p:cNvGrpSpPr/>
        <p:nvPr/>
      </p:nvGrpSpPr>
      <p:grpSpPr>
        <a:xfrm>
          <a:off x="0" y="0"/>
          <a:ext cx="0" cy="0"/>
          <a:chOff x="0" y="0"/>
          <a:chExt cx="0" cy="0"/>
        </a:xfrm>
      </p:grpSpPr>
      <p:sp>
        <p:nvSpPr>
          <p:cNvPr id="167" name="Google Shape;167;p22"/>
          <p:cNvSpPr/>
          <p:nvPr/>
        </p:nvSpPr>
        <p:spPr>
          <a:xfrm rot="10800000" flipH="1">
            <a:off x="326600" y="228027"/>
            <a:ext cx="2555106" cy="9323906"/>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22"/>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69" name="Google Shape;169;p22"/>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0" name="Google Shape;170;p22"/>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1" name="Google Shape;171;p22"/>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2" name="Google Shape;172;p22"/>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3" name="Google Shape;173;p22"/>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4" name="Google Shape;174;p22"/>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5" name="Google Shape;175;p22"/>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6" name="Google Shape;176;p22"/>
          <p:cNvSpPr/>
          <p:nvPr/>
        </p:nvSpPr>
        <p:spPr>
          <a:xfrm rot="10800000">
            <a:off x="-1" y="2195796"/>
            <a:ext cx="2955366" cy="8503489"/>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22"/>
          <p:cNvSpPr/>
          <p:nvPr/>
        </p:nvSpPr>
        <p:spPr>
          <a:xfrm>
            <a:off x="3334602" y="7663453"/>
            <a:ext cx="3798570"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a:p>
        </p:txBody>
      </p:sp>
      <p:sp>
        <p:nvSpPr>
          <p:cNvPr id="178" name="Google Shape;178;p22"/>
          <p:cNvSpPr/>
          <p:nvPr/>
        </p:nvSpPr>
        <p:spPr>
          <a:xfrm>
            <a:off x="264671" y="7671749"/>
            <a:ext cx="2617035" cy="4071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9" name="Google Shape;179;p22"/>
          <p:cNvPicPr preferRelativeResize="0"/>
          <p:nvPr/>
        </p:nvPicPr>
        <p:blipFill rotWithShape="1">
          <a:blip r:embed="rId2">
            <a:alphaModFix/>
          </a:blip>
          <a:srcRect r="44449"/>
          <a:stretch/>
        </p:blipFill>
        <p:spPr>
          <a:xfrm>
            <a:off x="951606" y="7735162"/>
            <a:ext cx="1184829" cy="272079"/>
          </a:xfrm>
          <a:prstGeom prst="rect">
            <a:avLst/>
          </a:prstGeom>
          <a:noFill/>
          <a:ln>
            <a:noFill/>
          </a:ln>
        </p:spPr>
      </p:pic>
      <p:sp>
        <p:nvSpPr>
          <p:cNvPr id="180" name="Google Shape;180;p22"/>
          <p:cNvSpPr/>
          <p:nvPr/>
        </p:nvSpPr>
        <p:spPr>
          <a:xfrm>
            <a:off x="17775" y="1199068"/>
            <a:ext cx="7560000" cy="720752"/>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22"/>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5500"/>
              <a:buNone/>
              <a:defRPr sz="55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2" name="Google Shape;182;p22"/>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3" name="Google Shape;183;p22"/>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4" name="Google Shape;184;p22"/>
          <p:cNvSpPr txBox="1">
            <a:spLocks noGrp="1"/>
          </p:cNvSpPr>
          <p:nvPr>
            <p:ph type="body" idx="15"/>
          </p:nvPr>
        </p:nvSpPr>
        <p:spPr>
          <a:xfrm>
            <a:off x="2209998" y="569881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5" name="Google Shape;185;p22"/>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86" name="Google Shape;186;p22"/>
          <p:cNvGrpSpPr/>
          <p:nvPr/>
        </p:nvGrpSpPr>
        <p:grpSpPr>
          <a:xfrm>
            <a:off x="2203825" y="3636657"/>
            <a:ext cx="5040000" cy="1982036"/>
            <a:chOff x="2083799" y="3965406"/>
            <a:chExt cx="5040000" cy="1982036"/>
          </a:xfrm>
        </p:grpSpPr>
        <p:cxnSp>
          <p:nvCxnSpPr>
            <p:cNvPr id="187" name="Google Shape;187;p22"/>
            <p:cNvCxnSpPr/>
            <p:nvPr/>
          </p:nvCxnSpPr>
          <p:spPr>
            <a:xfrm rot="10800000">
              <a:off x="2083799" y="3965406"/>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8" name="Google Shape;188;p22"/>
            <p:cNvCxnSpPr/>
            <p:nvPr/>
          </p:nvCxnSpPr>
          <p:spPr>
            <a:xfrm rot="10800000">
              <a:off x="2083799" y="4471097"/>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9" name="Google Shape;189;p22"/>
            <p:cNvCxnSpPr/>
            <p:nvPr/>
          </p:nvCxnSpPr>
          <p:spPr>
            <a:xfrm rot="10800000">
              <a:off x="2083799" y="496791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0" name="Google Shape;190;p22"/>
            <p:cNvCxnSpPr/>
            <p:nvPr/>
          </p:nvCxnSpPr>
          <p:spPr>
            <a:xfrm rot="10800000">
              <a:off x="2083799" y="544175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1" name="Google Shape;191;p22"/>
            <p:cNvCxnSpPr/>
            <p:nvPr/>
          </p:nvCxnSpPr>
          <p:spPr>
            <a:xfrm rot="10800000">
              <a:off x="2083799" y="5947442"/>
              <a:ext cx="5040000" cy="0"/>
            </a:xfrm>
            <a:prstGeom prst="straightConnector1">
              <a:avLst/>
            </a:prstGeom>
            <a:noFill/>
            <a:ln w="12700" cap="flat" cmpd="sng">
              <a:solidFill>
                <a:srgbClr val="10B1A2"/>
              </a:solidFill>
              <a:prstDash val="solid"/>
              <a:miter lim="800000"/>
              <a:headEnd type="none" w="sm" len="sm"/>
              <a:tailEnd type="none" w="sm" len="sm"/>
            </a:ln>
          </p:spPr>
        </p:cxnSp>
      </p:grpSp>
      <p:grpSp>
        <p:nvGrpSpPr>
          <p:cNvPr id="192" name="Google Shape;192;p22"/>
          <p:cNvGrpSpPr/>
          <p:nvPr/>
        </p:nvGrpSpPr>
        <p:grpSpPr>
          <a:xfrm>
            <a:off x="1560825" y="8536079"/>
            <a:ext cx="1312311" cy="1374993"/>
            <a:chOff x="2872104" y="4652749"/>
            <a:chExt cx="1470660" cy="1540906"/>
          </a:xfrm>
        </p:grpSpPr>
        <p:sp>
          <p:nvSpPr>
            <p:cNvPr id="193" name="Google Shape;193;p22"/>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22"/>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22"/>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22"/>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22"/>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22"/>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22"/>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22"/>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22"/>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202"/>
        <p:cNvGrpSpPr/>
        <p:nvPr/>
      </p:nvGrpSpPr>
      <p:grpSpPr>
        <a:xfrm>
          <a:off x="0" y="0"/>
          <a:ext cx="0" cy="0"/>
          <a:chOff x="0" y="0"/>
          <a:chExt cx="0" cy="0"/>
        </a:xfrm>
      </p:grpSpPr>
      <p:sp>
        <p:nvSpPr>
          <p:cNvPr id="203" name="Google Shape;203;p23"/>
          <p:cNvSpPr/>
          <p:nvPr/>
        </p:nvSpPr>
        <p:spPr>
          <a:xfrm flipH="1">
            <a:off x="293151" y="548276"/>
            <a:ext cx="6956072" cy="8528151"/>
          </a:xfrm>
          <a:custGeom>
            <a:avLst/>
            <a:gdLst/>
            <a:ahLst/>
            <a:cxnLst/>
            <a:rect l="l" t="t" r="r" b="b"/>
            <a:pathLst>
              <a:path w="6837538" h="7584050" extrusionOk="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23"/>
          <p:cNvSpPr/>
          <p:nvPr/>
        </p:nvSpPr>
        <p:spPr>
          <a:xfrm>
            <a:off x="3429785" y="2639079"/>
            <a:ext cx="4147225"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10B1A2"/>
          </a:solid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23"/>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27"/>
              </a:spcBef>
              <a:spcAft>
                <a:spcPts val="0"/>
              </a:spcAft>
              <a:buClr>
                <a:srgbClr val="10B1A2"/>
              </a:buClr>
              <a:buSzPts val="10000"/>
              <a:buNone/>
              <a:defRPr sz="10000" b="0">
                <a:solidFill>
                  <a:srgbClr val="10B1A2"/>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206" name="Google Shape;206;p23"/>
          <p:cNvSpPr txBox="1">
            <a:spLocks noGrp="1"/>
          </p:cNvSpPr>
          <p:nvPr>
            <p:ph type="body" idx="2"/>
          </p:nvPr>
        </p:nvSpPr>
        <p:spPr>
          <a:xfrm>
            <a:off x="3429785" y="3124029"/>
            <a:ext cx="2930148" cy="2002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207" name="Google Shape;207;p23"/>
          <p:cNvGrpSpPr/>
          <p:nvPr/>
        </p:nvGrpSpPr>
        <p:grpSpPr>
          <a:xfrm>
            <a:off x="4462109" y="6900638"/>
            <a:ext cx="2660016" cy="2787071"/>
            <a:chOff x="2872104" y="4652749"/>
            <a:chExt cx="1470660" cy="1540906"/>
          </a:xfrm>
        </p:grpSpPr>
        <p:sp>
          <p:nvSpPr>
            <p:cNvPr id="208" name="Google Shape;208;p23"/>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3"/>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23"/>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3"/>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3"/>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23"/>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3"/>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23"/>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23"/>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extLst>
      <p:ext uri="{BB962C8B-B14F-4D97-AF65-F5344CB8AC3E}">
        <p14:creationId xmlns:p14="http://schemas.microsoft.com/office/powerpoint/2010/main" val="48485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13088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1">
  <p:cSld name="quote/photo slide 1">
    <p:spTree>
      <p:nvGrpSpPr>
        <p:cNvPr id="1" name="Shape 234"/>
        <p:cNvGrpSpPr/>
        <p:nvPr/>
      </p:nvGrpSpPr>
      <p:grpSpPr>
        <a:xfrm>
          <a:off x="0" y="0"/>
          <a:ext cx="0" cy="0"/>
          <a:chOff x="0" y="0"/>
          <a:chExt cx="0" cy="0"/>
        </a:xfrm>
      </p:grpSpPr>
      <p:sp>
        <p:nvSpPr>
          <p:cNvPr id="235" name="Google Shape;235;p26"/>
          <p:cNvSpPr/>
          <p:nvPr/>
        </p:nvSpPr>
        <p:spPr>
          <a:xfrm>
            <a:off x="326600" y="583660"/>
            <a:ext cx="3710562" cy="940011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6" name="Google Shape;236;p26"/>
          <p:cNvSpPr txBox="1">
            <a:spLocks noGrp="1"/>
          </p:cNvSpPr>
          <p:nvPr>
            <p:ph type="body" idx="1"/>
          </p:nvPr>
        </p:nvSpPr>
        <p:spPr>
          <a:xfrm>
            <a:off x="472530" y="767164"/>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7" name="Google Shape;237;p2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8" name="Google Shape;238;p26"/>
          <p:cNvSpPr>
            <a:spLocks noGrp="1"/>
          </p:cNvSpPr>
          <p:nvPr>
            <p:ph type="pic" idx="2"/>
          </p:nvPr>
        </p:nvSpPr>
        <p:spPr>
          <a:xfrm>
            <a:off x="31548" y="3701709"/>
            <a:ext cx="6056028" cy="5437409"/>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9"/>
        <p:cNvGrpSpPr/>
        <p:nvPr/>
      </p:nvGrpSpPr>
      <p:grpSpPr>
        <a:xfrm>
          <a:off x="0" y="0"/>
          <a:ext cx="0" cy="0"/>
          <a:chOff x="0" y="0"/>
          <a:chExt cx="0" cy="0"/>
        </a:xfrm>
      </p:grpSpPr>
      <p:sp>
        <p:nvSpPr>
          <p:cNvPr id="240" name="Google Shape;240;p27"/>
          <p:cNvSpPr/>
          <p:nvPr/>
        </p:nvSpPr>
        <p:spPr>
          <a:xfrm>
            <a:off x="0" y="1213658"/>
            <a:ext cx="7559675" cy="4869991"/>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1" name="Google Shape;241;p27"/>
          <p:cNvSpPr txBox="1">
            <a:spLocks noGrp="1"/>
          </p:cNvSpPr>
          <p:nvPr>
            <p:ph type="body" idx="1"/>
          </p:nvPr>
        </p:nvSpPr>
        <p:spPr>
          <a:xfrm>
            <a:off x="559612" y="2049131"/>
            <a:ext cx="6526988" cy="372937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2" name="Google Shape;242;p2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27"/>
          <p:cNvSpPr txBox="1">
            <a:spLocks noGrp="1"/>
          </p:cNvSpPr>
          <p:nvPr>
            <p:ph type="body" idx="2"/>
          </p:nvPr>
        </p:nvSpPr>
        <p:spPr>
          <a:xfrm>
            <a:off x="559612" y="6718314"/>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4" name="Google Shape;244;p27"/>
          <p:cNvSpPr txBox="1">
            <a:spLocks noGrp="1"/>
          </p:cNvSpPr>
          <p:nvPr>
            <p:ph type="body" idx="3"/>
          </p:nvPr>
        </p:nvSpPr>
        <p:spPr>
          <a:xfrm>
            <a:off x="3446037" y="6718314"/>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5" name="Google Shape;245;p27"/>
          <p:cNvSpPr/>
          <p:nvPr/>
        </p:nvSpPr>
        <p:spPr>
          <a:xfrm rot="10800000">
            <a:off x="2299180" y="5404204"/>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6" name="Google Shape;246;p27"/>
          <p:cNvSpPr/>
          <p:nvPr/>
        </p:nvSpPr>
        <p:spPr>
          <a:xfrm>
            <a:off x="0" y="91587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47" name="Google Shape;247;p2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2">
  <p:cSld name="Photo/text slide 2">
    <p:spTree>
      <p:nvGrpSpPr>
        <p:cNvPr id="1" name="Shape 248"/>
        <p:cNvGrpSpPr/>
        <p:nvPr/>
      </p:nvGrpSpPr>
      <p:grpSpPr>
        <a:xfrm>
          <a:off x="0" y="0"/>
          <a:ext cx="0" cy="0"/>
          <a:chOff x="0" y="0"/>
          <a:chExt cx="0" cy="0"/>
        </a:xfrm>
      </p:grpSpPr>
      <p:sp>
        <p:nvSpPr>
          <p:cNvPr id="249" name="Google Shape;249;p28"/>
          <p:cNvSpPr/>
          <p:nvPr/>
        </p:nvSpPr>
        <p:spPr>
          <a:xfrm>
            <a:off x="461309" y="2712698"/>
            <a:ext cx="3436545" cy="2405402"/>
          </a:xfrm>
          <a:custGeom>
            <a:avLst/>
            <a:gdLst/>
            <a:ahLst/>
            <a:cxnLst/>
            <a:rect l="l" t="t" r="r" b="b"/>
            <a:pathLst>
              <a:path w="960756" h="672479" extrusionOk="0">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50" name="Google Shape;250;p28"/>
          <p:cNvSpPr>
            <a:spLocks noGrp="1"/>
          </p:cNvSpPr>
          <p:nvPr>
            <p:ph type="pic" idx="2"/>
          </p:nvPr>
        </p:nvSpPr>
        <p:spPr>
          <a:xfrm>
            <a:off x="-1" y="-11581"/>
            <a:ext cx="7559675" cy="2723566"/>
          </a:xfrm>
          <a:prstGeom prst="rect">
            <a:avLst/>
          </a:prstGeom>
          <a:solidFill>
            <a:srgbClr val="D8D8D8"/>
          </a:solidFill>
          <a:ln>
            <a:noFill/>
          </a:ln>
        </p:spPr>
      </p:sp>
      <p:sp>
        <p:nvSpPr>
          <p:cNvPr id="251" name="Google Shape;251;p28"/>
          <p:cNvSpPr txBox="1"/>
          <p:nvPr/>
        </p:nvSpPr>
        <p:spPr>
          <a:xfrm rot="-5400000">
            <a:off x="-2204035" y="7074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sp>
        <p:nvSpPr>
          <p:cNvPr id="252" name="Google Shape;252;p2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3" name="Google Shape;253;p28"/>
          <p:cNvSpPr txBox="1">
            <a:spLocks noGrp="1"/>
          </p:cNvSpPr>
          <p:nvPr>
            <p:ph type="body" idx="3"/>
          </p:nvPr>
        </p:nvSpPr>
        <p:spPr>
          <a:xfrm>
            <a:off x="706179" y="5345906"/>
            <a:ext cx="3019010" cy="441447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4" name="Google Shape;254;p28"/>
          <p:cNvSpPr txBox="1">
            <a:spLocks noGrp="1"/>
          </p:cNvSpPr>
          <p:nvPr>
            <p:ph type="body" idx="4"/>
          </p:nvPr>
        </p:nvSpPr>
        <p:spPr>
          <a:xfrm>
            <a:off x="4212469" y="3276997"/>
            <a:ext cx="3019010" cy="648338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5" name="Google Shape;255;p28"/>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6" name="Google Shape;256;p28"/>
          <p:cNvSpPr/>
          <p:nvPr/>
        </p:nvSpPr>
        <p:spPr>
          <a:xfrm flipH="1">
            <a:off x="-1" y="3128859"/>
            <a:ext cx="3240000" cy="45719"/>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nvGrpSpPr>
          <p:cNvPr id="257" name="Google Shape;257;p28"/>
          <p:cNvGrpSpPr/>
          <p:nvPr/>
        </p:nvGrpSpPr>
        <p:grpSpPr>
          <a:xfrm>
            <a:off x="296555" y="7386647"/>
            <a:ext cx="101635" cy="101183"/>
            <a:chOff x="4201794" y="5647454"/>
            <a:chExt cx="133350" cy="132757"/>
          </a:xfrm>
        </p:grpSpPr>
        <p:sp>
          <p:nvSpPr>
            <p:cNvPr id="258" name="Google Shape;258;p2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519728" y="569242"/>
            <a:ext cx="6520220" cy="206659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5C5C5C"/>
              </a:buClr>
              <a:buSzPts val="3637"/>
              <a:buFont typeface="Calibri"/>
              <a:buNone/>
              <a:defRPr sz="3637" b="0" i="0" u="none" strike="noStrike" cap="none">
                <a:solidFill>
                  <a:srgbClr val="5C5C5C"/>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75602" algn="l" rtl="0">
              <a:lnSpc>
                <a:spcPct val="90000"/>
              </a:lnSpc>
              <a:spcBef>
                <a:spcPts val="827"/>
              </a:spcBef>
              <a:spcAft>
                <a:spcPts val="0"/>
              </a:spcAft>
              <a:buClr>
                <a:srgbClr val="5C5C5C"/>
              </a:buClr>
              <a:buSzPts val="2315"/>
              <a:buFont typeface="Arial"/>
              <a:buChar char="•"/>
              <a:defRPr sz="2315" b="0" i="0" u="none" strike="noStrike" cap="none">
                <a:solidFill>
                  <a:srgbClr val="5C5C5C"/>
                </a:solidFill>
                <a:latin typeface="Calibri"/>
                <a:ea typeface="Calibri"/>
                <a:cs typeface="Calibri"/>
                <a:sym typeface="Calibri"/>
              </a:defRPr>
            </a:lvl1pPr>
            <a:lvl2pPr marL="914400" marR="0" lvl="1" indent="-354583" algn="l" rtl="0">
              <a:lnSpc>
                <a:spcPct val="90000"/>
              </a:lnSpc>
              <a:spcBef>
                <a:spcPts val="413"/>
              </a:spcBef>
              <a:spcAft>
                <a:spcPts val="0"/>
              </a:spcAft>
              <a:buClr>
                <a:srgbClr val="5C5C5C"/>
              </a:buClr>
              <a:buSzPts val="1984"/>
              <a:buFont typeface="Arial"/>
              <a:buChar char="•"/>
              <a:defRPr sz="1984" b="0" i="0" u="none" strike="noStrike" cap="none">
                <a:solidFill>
                  <a:srgbClr val="5C5C5C"/>
                </a:solidFill>
                <a:latin typeface="Calibri"/>
                <a:ea typeface="Calibri"/>
                <a:cs typeface="Calibri"/>
                <a:sym typeface="Calibri"/>
              </a:defRPr>
            </a:lvl2pPr>
            <a:lvl3pPr marL="1371600" marR="0" lvl="2" indent="-333565" algn="l" rtl="0">
              <a:lnSpc>
                <a:spcPct val="90000"/>
              </a:lnSpc>
              <a:spcBef>
                <a:spcPts val="413"/>
              </a:spcBef>
              <a:spcAft>
                <a:spcPts val="0"/>
              </a:spcAft>
              <a:buClr>
                <a:srgbClr val="5C5C5C"/>
              </a:buClr>
              <a:buSzPts val="1653"/>
              <a:buFont typeface="Arial"/>
              <a:buChar char="•"/>
              <a:defRPr sz="1653" b="0" i="0" u="none" strike="noStrike" cap="none">
                <a:solidFill>
                  <a:srgbClr val="5C5C5C"/>
                </a:solidFill>
                <a:latin typeface="Calibri"/>
                <a:ea typeface="Calibri"/>
                <a:cs typeface="Calibri"/>
                <a:sym typeface="Calibri"/>
              </a:defRPr>
            </a:lvl3pPr>
            <a:lvl4pPr marL="1828800" marR="0" lvl="3"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4pPr>
            <a:lvl5pPr marL="2286000" marR="0" lvl="4"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084260"/>
                </a:solidFill>
                <a:latin typeface="Calibri"/>
                <a:ea typeface="Calibri"/>
                <a:cs typeface="Calibri"/>
                <a:sym typeface="Calibri"/>
              </a:defRPr>
            </a:lvl1pPr>
            <a:lvl2pPr marL="0" marR="0" lvl="1" indent="0" algn="r" rtl="0">
              <a:spcBef>
                <a:spcPts val="0"/>
              </a:spcBef>
              <a:buNone/>
              <a:defRPr sz="800" b="0" i="0" u="none" strike="noStrike" cap="none">
                <a:solidFill>
                  <a:srgbClr val="084260"/>
                </a:solidFill>
                <a:latin typeface="Calibri"/>
                <a:ea typeface="Calibri"/>
                <a:cs typeface="Calibri"/>
                <a:sym typeface="Calibri"/>
              </a:defRPr>
            </a:lvl2pPr>
            <a:lvl3pPr marL="0" marR="0" lvl="2" indent="0" algn="r" rtl="0">
              <a:spcBef>
                <a:spcPts val="0"/>
              </a:spcBef>
              <a:buNone/>
              <a:defRPr sz="800" b="0" i="0" u="none" strike="noStrike" cap="none">
                <a:solidFill>
                  <a:srgbClr val="084260"/>
                </a:solidFill>
                <a:latin typeface="Calibri"/>
                <a:ea typeface="Calibri"/>
                <a:cs typeface="Calibri"/>
                <a:sym typeface="Calibri"/>
              </a:defRPr>
            </a:lvl3pPr>
            <a:lvl4pPr marL="0" marR="0" lvl="3" indent="0" algn="r" rtl="0">
              <a:spcBef>
                <a:spcPts val="0"/>
              </a:spcBef>
              <a:buNone/>
              <a:defRPr sz="800" b="0" i="0" u="none" strike="noStrike" cap="none">
                <a:solidFill>
                  <a:srgbClr val="084260"/>
                </a:solidFill>
                <a:latin typeface="Calibri"/>
                <a:ea typeface="Calibri"/>
                <a:cs typeface="Calibri"/>
                <a:sym typeface="Calibri"/>
              </a:defRPr>
            </a:lvl4pPr>
            <a:lvl5pPr marL="0" marR="0" lvl="4" indent="0" algn="r" rtl="0">
              <a:spcBef>
                <a:spcPts val="0"/>
              </a:spcBef>
              <a:buNone/>
              <a:defRPr sz="800" b="0" i="0" u="none" strike="noStrike" cap="none">
                <a:solidFill>
                  <a:srgbClr val="084260"/>
                </a:solidFill>
                <a:latin typeface="Calibri"/>
                <a:ea typeface="Calibri"/>
                <a:cs typeface="Calibri"/>
                <a:sym typeface="Calibri"/>
              </a:defRPr>
            </a:lvl5pPr>
            <a:lvl6pPr marL="0" marR="0" lvl="5" indent="0" algn="r" rtl="0">
              <a:spcBef>
                <a:spcPts val="0"/>
              </a:spcBef>
              <a:buNone/>
              <a:defRPr sz="800" b="0" i="0" u="none" strike="noStrike" cap="none">
                <a:solidFill>
                  <a:srgbClr val="084260"/>
                </a:solidFill>
                <a:latin typeface="Calibri"/>
                <a:ea typeface="Calibri"/>
                <a:cs typeface="Calibri"/>
                <a:sym typeface="Calibri"/>
              </a:defRPr>
            </a:lvl6pPr>
            <a:lvl7pPr marL="0" marR="0" lvl="6" indent="0" algn="r" rtl="0">
              <a:spcBef>
                <a:spcPts val="0"/>
              </a:spcBef>
              <a:buNone/>
              <a:defRPr sz="800" b="0" i="0" u="none" strike="noStrike" cap="none">
                <a:solidFill>
                  <a:srgbClr val="084260"/>
                </a:solidFill>
                <a:latin typeface="Calibri"/>
                <a:ea typeface="Calibri"/>
                <a:cs typeface="Calibri"/>
                <a:sym typeface="Calibri"/>
              </a:defRPr>
            </a:lvl7pPr>
            <a:lvl8pPr marL="0" marR="0" lvl="7" indent="0" algn="r" rtl="0">
              <a:spcBef>
                <a:spcPts val="0"/>
              </a:spcBef>
              <a:buNone/>
              <a:defRPr sz="800" b="0" i="0" u="none" strike="noStrike" cap="none">
                <a:solidFill>
                  <a:srgbClr val="084260"/>
                </a:solidFill>
                <a:latin typeface="Calibri"/>
                <a:ea typeface="Calibri"/>
                <a:cs typeface="Calibri"/>
                <a:sym typeface="Calibri"/>
              </a:defRPr>
            </a:lvl8pPr>
            <a:lvl9pPr marL="0" marR="0" lvl="8" indent="0" algn="r" rtl="0">
              <a:spcBef>
                <a:spcPts val="0"/>
              </a:spcBef>
              <a:buNone/>
              <a:defRPr sz="800" b="0" i="0" u="none" strike="noStrike" cap="none">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3" name="Google Shape;13;p19"/>
          <p:cNvGrpSpPr/>
          <p:nvPr/>
        </p:nvGrpSpPr>
        <p:grpSpPr>
          <a:xfrm>
            <a:off x="434000" y="10141978"/>
            <a:ext cx="3688013" cy="369541"/>
            <a:chOff x="3136900" y="10192213"/>
            <a:chExt cx="3688013" cy="369541"/>
          </a:xfrm>
        </p:grpSpPr>
        <p:sp>
          <p:nvSpPr>
            <p:cNvPr id="14" name="Google Shape;14;p19"/>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u="none" strike="noStrike" cap="none">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15" name="Google Shape;15;p19"/>
            <p:cNvGrpSpPr/>
            <p:nvPr/>
          </p:nvGrpSpPr>
          <p:grpSpPr>
            <a:xfrm>
              <a:off x="5083743" y="10319021"/>
              <a:ext cx="101635" cy="101183"/>
              <a:chOff x="4201794" y="5647454"/>
              <a:chExt cx="133350" cy="132757"/>
            </a:xfrm>
          </p:grpSpPr>
          <p:sp>
            <p:nvSpPr>
              <p:cNvPr id="16" name="Google Shape;16;p19"/>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9"/>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68"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sp>
        <p:nvSpPr>
          <p:cNvPr id="218" name="Google Shape;218;p24"/>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a:solidFill>
                  <a:srgbClr val="084260"/>
                </a:solidFill>
                <a:latin typeface="Calibri"/>
                <a:ea typeface="Calibri"/>
                <a:cs typeface="Calibri"/>
                <a:sym typeface="Calibri"/>
              </a:defRPr>
            </a:lvl1pPr>
            <a:lvl2pPr marL="0" marR="0" lvl="1" indent="0" algn="r" rtl="0">
              <a:spcBef>
                <a:spcPts val="0"/>
              </a:spcBef>
              <a:buNone/>
              <a:defRPr sz="800" b="0" i="0">
                <a:solidFill>
                  <a:srgbClr val="084260"/>
                </a:solidFill>
                <a:latin typeface="Calibri"/>
                <a:ea typeface="Calibri"/>
                <a:cs typeface="Calibri"/>
                <a:sym typeface="Calibri"/>
              </a:defRPr>
            </a:lvl2pPr>
            <a:lvl3pPr marL="0" marR="0" lvl="2" indent="0" algn="r" rtl="0">
              <a:spcBef>
                <a:spcPts val="0"/>
              </a:spcBef>
              <a:buNone/>
              <a:defRPr sz="800" b="0" i="0">
                <a:solidFill>
                  <a:srgbClr val="084260"/>
                </a:solidFill>
                <a:latin typeface="Calibri"/>
                <a:ea typeface="Calibri"/>
                <a:cs typeface="Calibri"/>
                <a:sym typeface="Calibri"/>
              </a:defRPr>
            </a:lvl3pPr>
            <a:lvl4pPr marL="0" marR="0" lvl="3" indent="0" algn="r" rtl="0">
              <a:spcBef>
                <a:spcPts val="0"/>
              </a:spcBef>
              <a:buNone/>
              <a:defRPr sz="800" b="0" i="0">
                <a:solidFill>
                  <a:srgbClr val="084260"/>
                </a:solidFill>
                <a:latin typeface="Calibri"/>
                <a:ea typeface="Calibri"/>
                <a:cs typeface="Calibri"/>
                <a:sym typeface="Calibri"/>
              </a:defRPr>
            </a:lvl4pPr>
            <a:lvl5pPr marL="0" marR="0" lvl="4" indent="0" algn="r" rtl="0">
              <a:spcBef>
                <a:spcPts val="0"/>
              </a:spcBef>
              <a:buNone/>
              <a:defRPr sz="800" b="0" i="0">
                <a:solidFill>
                  <a:srgbClr val="084260"/>
                </a:solidFill>
                <a:latin typeface="Calibri"/>
                <a:ea typeface="Calibri"/>
                <a:cs typeface="Calibri"/>
                <a:sym typeface="Calibri"/>
              </a:defRPr>
            </a:lvl5pPr>
            <a:lvl6pPr marL="0" marR="0" lvl="5" indent="0" algn="r" rtl="0">
              <a:spcBef>
                <a:spcPts val="0"/>
              </a:spcBef>
              <a:buNone/>
              <a:defRPr sz="800" b="0" i="0">
                <a:solidFill>
                  <a:srgbClr val="084260"/>
                </a:solidFill>
                <a:latin typeface="Calibri"/>
                <a:ea typeface="Calibri"/>
                <a:cs typeface="Calibri"/>
                <a:sym typeface="Calibri"/>
              </a:defRPr>
            </a:lvl6pPr>
            <a:lvl7pPr marL="0" marR="0" lvl="6" indent="0" algn="r" rtl="0">
              <a:spcBef>
                <a:spcPts val="0"/>
              </a:spcBef>
              <a:buNone/>
              <a:defRPr sz="800" b="0" i="0">
                <a:solidFill>
                  <a:srgbClr val="084260"/>
                </a:solidFill>
                <a:latin typeface="Calibri"/>
                <a:ea typeface="Calibri"/>
                <a:cs typeface="Calibri"/>
                <a:sym typeface="Calibri"/>
              </a:defRPr>
            </a:lvl7pPr>
            <a:lvl8pPr marL="0" marR="0" lvl="7" indent="0" algn="r" rtl="0">
              <a:spcBef>
                <a:spcPts val="0"/>
              </a:spcBef>
              <a:buNone/>
              <a:defRPr sz="800" b="0" i="0">
                <a:solidFill>
                  <a:srgbClr val="084260"/>
                </a:solidFill>
                <a:latin typeface="Calibri"/>
                <a:ea typeface="Calibri"/>
                <a:cs typeface="Calibri"/>
                <a:sym typeface="Calibri"/>
              </a:defRPr>
            </a:lvl8pPr>
            <a:lvl9pPr marL="0" marR="0" lvl="8" indent="0" algn="r" rtl="0">
              <a:spcBef>
                <a:spcPts val="0"/>
              </a:spcBef>
              <a:buNone/>
              <a:defRPr sz="800" b="0" i="0">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219" name="Google Shape;219;p24"/>
          <p:cNvGrpSpPr/>
          <p:nvPr/>
        </p:nvGrpSpPr>
        <p:grpSpPr>
          <a:xfrm>
            <a:off x="434000" y="10141978"/>
            <a:ext cx="3688013" cy="369541"/>
            <a:chOff x="3136900" y="10192213"/>
            <a:chExt cx="3688013" cy="369541"/>
          </a:xfrm>
        </p:grpSpPr>
        <p:sp>
          <p:nvSpPr>
            <p:cNvPr id="220" name="Google Shape;220;p24"/>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a:solidFill>
                    <a:srgbClr val="084260"/>
                  </a:solidFill>
                  <a:latin typeface="Calibri"/>
                  <a:ea typeface="Calibri"/>
                  <a:cs typeface="Calibri"/>
                  <a:sym typeface="Calibri"/>
                </a:rPr>
                <a:t>BEFRIENDING FOR SOCIAL     DIGITAL INCLUSION</a:t>
              </a:r>
              <a:endParaRPr sz="700" b="0" i="0">
                <a:solidFill>
                  <a:srgbClr val="084260"/>
                </a:solidFill>
                <a:latin typeface="Calibri"/>
                <a:ea typeface="Calibri"/>
                <a:cs typeface="Calibri"/>
                <a:sym typeface="Calibri"/>
              </a:endParaRPr>
            </a:p>
          </p:txBody>
        </p:sp>
        <p:grpSp>
          <p:nvGrpSpPr>
            <p:cNvPr id="221" name="Google Shape;221;p24"/>
            <p:cNvGrpSpPr/>
            <p:nvPr/>
          </p:nvGrpSpPr>
          <p:grpSpPr>
            <a:xfrm>
              <a:off x="5083743" y="10319021"/>
              <a:ext cx="101635" cy="101183"/>
              <a:chOff x="4201794" y="5647454"/>
              <a:chExt cx="133350" cy="132757"/>
            </a:xfrm>
          </p:grpSpPr>
          <p:sp>
            <p:nvSpPr>
              <p:cNvPr id="222" name="Google Shape;222;p24"/>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23" name="Google Shape;223;p24"/>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1" r:id="rId7"/>
    <p:sldLayoutId id="2147483662" r:id="rId8"/>
    <p:sldLayoutId id="2147483663" r:id="rId9"/>
    <p:sldLayoutId id="2147483664" r:id="rId10"/>
    <p:sldLayoutId id="2147483665" r:id="rId11"/>
    <p:sldLayoutId id="2147483666" r:id="rId12"/>
    <p:sldLayoutId id="214748366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communagir.org/contenus-et-outils/communagir-pour-emporter/les-outils-d-animation/"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aguaeden.es/blog/actividades-y-dinamicas-para-romper-el-hielo-en-grupos-de-trabajo" TargetMode="External"/><Relationship Id="rId4" Type="http://schemas.openxmlformats.org/officeDocument/2006/relationships/hyperlink" Target="https://www.tinypulse.com/blog/sk-work-icebreaker-gam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hyperlink" Target="https://empodera.org/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hyperlink" Target="https://www.facebook.com/BESTIEproject" TargetMode="External"/><Relationship Id="rId5" Type="http://schemas.openxmlformats.org/officeDocument/2006/relationships/hyperlink" Target="https://www.facebook.com/BESTIEproject/" TargetMode="External"/><Relationship Id="rId4" Type="http://schemas.openxmlformats.org/officeDocument/2006/relationships/hyperlink" Target="https://bestieproject.e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
          <p:cNvSpPr txBox="1">
            <a:spLocks noGrp="1"/>
          </p:cNvSpPr>
          <p:nvPr>
            <p:ph type="body" idx="1"/>
          </p:nvPr>
        </p:nvSpPr>
        <p:spPr>
          <a:xfrm>
            <a:off x="344226" y="7068312"/>
            <a:ext cx="6769708" cy="574616"/>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fr-FR" sz="3200" dirty="0"/>
              <a:t>UN GUIDE POUR LA CRÉATION DE CLUBS POUR L'INCLUSION SOCIALE ET NUMÉRIQUE</a:t>
            </a:r>
            <a:endParaRPr dirty="0"/>
          </a:p>
        </p:txBody>
      </p:sp>
      <p:sp>
        <p:nvSpPr>
          <p:cNvPr id="447" name="Google Shape;447;p2"/>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2600"/>
              <a:buNone/>
            </a:pPr>
            <a:r>
              <a:rPr lang="en-US" sz="2600" dirty="0"/>
              <a:t>www.</a:t>
            </a:r>
            <a:r>
              <a:rPr lang="en-US" sz="2600" b="1" dirty="0"/>
              <a:t>bestieproject</a:t>
            </a:r>
            <a:r>
              <a:rPr lang="en-US" sz="2600" dirty="0"/>
              <a:t>.eu</a:t>
            </a:r>
            <a:endParaRPr sz="2600" dirty="0"/>
          </a:p>
        </p:txBody>
      </p:sp>
      <p:sp>
        <p:nvSpPr>
          <p:cNvPr id="448" name="Google Shape;448;p2"/>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84260"/>
              </a:buClr>
              <a:buSzPts val="1000"/>
              <a:buNone/>
            </a:pPr>
            <a:r>
              <a:rPr lang="fr-FR" b="1" dirty="0"/>
              <a:t>2022 – 2024</a:t>
            </a:r>
            <a:endParaRPr lang="fr-FR" dirty="0"/>
          </a:p>
          <a:p>
            <a:pPr marL="0" lvl="0" indent="0" algn="l" rtl="0">
              <a:lnSpc>
                <a:spcPct val="90000"/>
              </a:lnSpc>
              <a:spcBef>
                <a:spcPts val="0"/>
              </a:spcBef>
              <a:spcAft>
                <a:spcPts val="0"/>
              </a:spcAft>
              <a:buClr>
                <a:srgbClr val="084260"/>
              </a:buClr>
              <a:buSzPts val="1000"/>
              <a:buNone/>
            </a:pPr>
            <a:r>
              <a:rPr lang="fr-FR" dirty="0"/>
              <a:t>GUIDE DES CLUBS</a:t>
            </a:r>
          </a:p>
        </p:txBody>
      </p:sp>
      <p:sp>
        <p:nvSpPr>
          <p:cNvPr id="449" name="Google Shape;449;p2"/>
          <p:cNvSpPr txBox="1">
            <a:spLocks noGrp="1"/>
          </p:cNvSpPr>
          <p:nvPr>
            <p:ph type="body" idx="6"/>
          </p:nvPr>
        </p:nvSpPr>
        <p:spPr>
          <a:xfrm>
            <a:off x="5976470" y="9794818"/>
            <a:ext cx="1287131" cy="41920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84260"/>
              </a:buClr>
              <a:buSzPts val="1000"/>
              <a:buNone/>
            </a:pPr>
            <a:r>
              <a:rPr lang="en-US" b="1" dirty="0"/>
              <a:t>PAR </a:t>
            </a:r>
            <a:endParaRPr dirty="0"/>
          </a:p>
          <a:p>
            <a:pPr marL="0" lvl="0" indent="0" algn="l" rtl="0">
              <a:lnSpc>
                <a:spcPct val="90000"/>
              </a:lnSpc>
              <a:spcBef>
                <a:spcPts val="0"/>
              </a:spcBef>
              <a:spcAft>
                <a:spcPts val="0"/>
              </a:spcAft>
              <a:buClr>
                <a:srgbClr val="084260"/>
              </a:buClr>
              <a:buSzPts val="1000"/>
              <a:buNone/>
            </a:pPr>
            <a:r>
              <a:rPr lang="es-ES" dirty="0"/>
              <a:t>FUNDACION CIBERVOLUNTARIOS</a:t>
            </a:r>
            <a:endParaRPr dirty="0"/>
          </a:p>
          <a:p>
            <a:pPr marL="0" lvl="0" indent="0" algn="l" rtl="0">
              <a:lnSpc>
                <a:spcPct val="90000"/>
              </a:lnSpc>
              <a:spcBef>
                <a:spcPts val="0"/>
              </a:spcBef>
              <a:spcAft>
                <a:spcPts val="0"/>
              </a:spcAft>
              <a:buClr>
                <a:srgbClr val="084260"/>
              </a:buClr>
              <a:buSzPts val="1000"/>
              <a:buNone/>
            </a:pPr>
            <a:endParaRPr dirty="0"/>
          </a:p>
        </p:txBody>
      </p:sp>
      <p:pic>
        <p:nvPicPr>
          <p:cNvPr id="450" name="Google Shape;450;p2"/>
          <p:cNvPicPr preferRelativeResize="0">
            <a:picLocks noGrp="1"/>
          </p:cNvPicPr>
          <p:nvPr>
            <p:ph type="pic" idx="2"/>
          </p:nvPr>
        </p:nvPicPr>
        <p:blipFill rotWithShape="1">
          <a:blip r:embed="rId3">
            <a:alphaModFix/>
          </a:blip>
          <a:srcRect l="-864" t="31138" r="864" b="6628"/>
          <a:stretch/>
        </p:blipFill>
        <p:spPr>
          <a:xfrm flipH="1">
            <a:off x="387100" y="2035035"/>
            <a:ext cx="6785473" cy="4709790"/>
          </a:xfrm>
          <a:prstGeom prst="rect">
            <a:avLst/>
          </a:prstGeom>
          <a:solidFill>
            <a:srgbClr val="D8D8D8"/>
          </a:solidFill>
          <a:ln>
            <a:noFill/>
          </a:ln>
        </p:spPr>
      </p:pic>
      <p:sp>
        <p:nvSpPr>
          <p:cNvPr id="451" name="Google Shape;451;p2"/>
          <p:cNvSpPr/>
          <p:nvPr/>
        </p:nvSpPr>
        <p:spPr>
          <a:xfrm>
            <a:off x="4455745" y="5441651"/>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26" name="Picture 2">
            <a:extLst>
              <a:ext uri="{FF2B5EF4-FFF2-40B4-BE49-F238E27FC236}">
                <a16:creationId xmlns:a16="http://schemas.microsoft.com/office/drawing/2014/main" id="{47FF4B6C-9D35-86DF-E418-212FAC894F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9039" y="10308476"/>
            <a:ext cx="794562" cy="277998"/>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77;p22">
            <a:extLst>
              <a:ext uri="{FF2B5EF4-FFF2-40B4-BE49-F238E27FC236}">
                <a16:creationId xmlns:a16="http://schemas.microsoft.com/office/drawing/2014/main" id="{4015D310-67FD-189D-E23C-2C00D0F9E9BE}"/>
              </a:ext>
            </a:extLst>
          </p:cNvPr>
          <p:cNvSpPr/>
          <p:nvPr/>
        </p:nvSpPr>
        <p:spPr>
          <a:xfrm>
            <a:off x="1873112" y="9737746"/>
            <a:ext cx="2015320" cy="95406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84260"/>
              </a:buClr>
              <a:buSzPts val="2200"/>
              <a:buNone/>
            </a:pPr>
            <a:r>
              <a:rPr lang="fr-FR" dirty="0"/>
              <a:t>2.3. Mise en place du groupe</a:t>
            </a:r>
            <a:endParaRPr dirty="0"/>
          </a:p>
        </p:txBody>
      </p:sp>
      <p:sp>
        <p:nvSpPr>
          <p:cNvPr id="481" name="Google Shape;481;p5"/>
          <p:cNvSpPr txBox="1">
            <a:spLocks noGrp="1"/>
          </p:cNvSpPr>
          <p:nvPr>
            <p:ph type="body" idx="2"/>
          </p:nvPr>
        </p:nvSpPr>
        <p:spPr>
          <a:xfrm>
            <a:off x="1718093" y="2446600"/>
            <a:ext cx="5715094" cy="2089028"/>
          </a:xfrm>
          <a:prstGeom prst="rect">
            <a:avLst/>
          </a:prstGeom>
          <a:noFill/>
          <a:ln>
            <a:noFill/>
          </a:ln>
        </p:spPr>
        <p:txBody>
          <a:bodyPr spcFirstLastPara="1" wrap="square" lIns="91425" tIns="45700" rIns="91425" bIns="45700" anchor="t" anchorCtr="0">
            <a:noAutofit/>
          </a:bodyPr>
          <a:lstStyle/>
          <a:p>
            <a:pPr marL="0" lvl="0" indent="0" algn="just">
              <a:lnSpc>
                <a:spcPct val="90000"/>
              </a:lnSpc>
            </a:pPr>
            <a:r>
              <a:rPr lang="fr-FR" sz="1800" dirty="0">
                <a:solidFill>
                  <a:schemeClr val="bg1"/>
                </a:solidFill>
                <a:effectLst/>
                <a:latin typeface="+mj-lt"/>
                <a:ea typeface="Times New Roman" panose="02020603050405020304" pitchFamily="18" charset="0"/>
              </a:rPr>
              <a:t>Nombre de personnes</a:t>
            </a:r>
            <a:endParaRPr lang="es-ES" sz="1800" dirty="0">
              <a:solidFill>
                <a:schemeClr val="bg1"/>
              </a:solidFill>
              <a:effectLst/>
              <a:latin typeface="+mj-lt"/>
              <a:ea typeface="Arial" panose="020B0604020202020204" pitchFamily="34" charset="0"/>
            </a:endParaRPr>
          </a:p>
          <a:p>
            <a:pPr algn="just">
              <a:lnSpc>
                <a:spcPct val="90000"/>
              </a:lnSpc>
            </a:pPr>
            <a:r>
              <a:rPr lang="en-GB" sz="1400" dirty="0">
                <a:solidFill>
                  <a:schemeClr val="bg1"/>
                </a:solidFill>
                <a:effectLst/>
                <a:latin typeface="Times New Roman" panose="02020603050405020304" pitchFamily="18" charset="0"/>
                <a:ea typeface="Times New Roman" panose="02020603050405020304" pitchFamily="18" charset="0"/>
              </a:rPr>
              <a:t> </a:t>
            </a:r>
            <a:endParaRPr lang="es-ES" sz="1400" dirty="0">
              <a:solidFill>
                <a:schemeClr val="bg1"/>
              </a:solidFill>
              <a:effectLst/>
              <a:latin typeface="Arial" panose="020B0604020202020204" pitchFamily="34" charset="0"/>
              <a:ea typeface="Arial" panose="020B0604020202020204" pitchFamily="34" charset="0"/>
            </a:endParaRPr>
          </a:p>
          <a:p>
            <a:pPr marL="285750" lvl="0" indent="-285750" algn="just">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Un minimum de six personnes est recommandé pour que le groupe puisse se développer. </a:t>
            </a:r>
          </a:p>
          <a:p>
            <a:pPr marL="285750" lvl="0" indent="-285750" algn="just">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Il n'y a pas de nombre maximum, mais nous vous recommandons de tenir compte des limites de l'espace disponible et de la disponibilité des animateurs avant d'organiser des sessions trop importantes pour être gérées correctement. </a:t>
            </a:r>
          </a:p>
          <a:p>
            <a:pPr marL="285750" lvl="0" indent="-285750" algn="just">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Tenez compte du fait que certaines personnes peuvent être plus actives en ligne que dans des sessions réelles.</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0" lvl="0" indent="0" algn="just" rtl="0">
              <a:lnSpc>
                <a:spcPct val="100000"/>
              </a:lnSpc>
              <a:spcBef>
                <a:spcPts val="0"/>
              </a:spcBef>
              <a:spcAft>
                <a:spcPts val="0"/>
              </a:spcAft>
              <a:buClr>
                <a:schemeClr val="lt1"/>
              </a:buClr>
              <a:buSzPts val="1100"/>
              <a:buNone/>
            </a:pPr>
            <a:endParaRPr lang="es-ES"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10</a:t>
            </a:fld>
            <a:endParaRPr sz="700" b="0" i="0">
              <a:solidFill>
                <a:srgbClr val="595959"/>
              </a:solidFill>
              <a:latin typeface="Calibri"/>
              <a:ea typeface="Calibri"/>
              <a:cs typeface="Calibri"/>
              <a:sym typeface="Calibri"/>
            </a:endParaRPr>
          </a:p>
        </p:txBody>
      </p:sp>
      <p:sp>
        <p:nvSpPr>
          <p:cNvPr id="8" name="Google Shape;591;p16">
            <a:extLst>
              <a:ext uri="{FF2B5EF4-FFF2-40B4-BE49-F238E27FC236}">
                <a16:creationId xmlns:a16="http://schemas.microsoft.com/office/drawing/2014/main" id="{E55C3710-3878-2425-2888-5F9A39895D99}"/>
              </a:ext>
            </a:extLst>
          </p:cNvPr>
          <p:cNvSpPr txBox="1">
            <a:spLocks/>
          </p:cNvSpPr>
          <p:nvPr/>
        </p:nvSpPr>
        <p:spPr>
          <a:xfrm>
            <a:off x="674945" y="2246755"/>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1</a:t>
            </a:r>
          </a:p>
        </p:txBody>
      </p:sp>
      <p:sp>
        <p:nvSpPr>
          <p:cNvPr id="9" name="Google Shape;591;p16">
            <a:extLst>
              <a:ext uri="{FF2B5EF4-FFF2-40B4-BE49-F238E27FC236}">
                <a16:creationId xmlns:a16="http://schemas.microsoft.com/office/drawing/2014/main" id="{697E85AE-7884-F0EF-AD53-B6ADC99C63D5}"/>
              </a:ext>
            </a:extLst>
          </p:cNvPr>
          <p:cNvSpPr txBox="1">
            <a:spLocks/>
          </p:cNvSpPr>
          <p:nvPr/>
        </p:nvSpPr>
        <p:spPr>
          <a:xfrm>
            <a:off x="674945" y="4589479"/>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2</a:t>
            </a:r>
          </a:p>
        </p:txBody>
      </p:sp>
      <p:sp>
        <p:nvSpPr>
          <p:cNvPr id="10" name="Google Shape;591;p16">
            <a:extLst>
              <a:ext uri="{FF2B5EF4-FFF2-40B4-BE49-F238E27FC236}">
                <a16:creationId xmlns:a16="http://schemas.microsoft.com/office/drawing/2014/main" id="{30231C5C-10B4-C26A-AAF2-5690F6A4AD3E}"/>
              </a:ext>
            </a:extLst>
          </p:cNvPr>
          <p:cNvSpPr txBox="1">
            <a:spLocks/>
          </p:cNvSpPr>
          <p:nvPr/>
        </p:nvSpPr>
        <p:spPr>
          <a:xfrm>
            <a:off x="674945" y="6899390"/>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3</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481;p5">
            <a:extLst>
              <a:ext uri="{FF2B5EF4-FFF2-40B4-BE49-F238E27FC236}">
                <a16:creationId xmlns:a16="http://schemas.microsoft.com/office/drawing/2014/main" id="{5C7447CC-9A26-89B6-E2E0-918F72642667}"/>
              </a:ext>
            </a:extLst>
          </p:cNvPr>
          <p:cNvSpPr txBox="1">
            <a:spLocks/>
          </p:cNvSpPr>
          <p:nvPr/>
        </p:nvSpPr>
        <p:spPr>
          <a:xfrm>
            <a:off x="1718093" y="4807910"/>
            <a:ext cx="5715094" cy="237140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n-GB" sz="1800" dirty="0">
                <a:solidFill>
                  <a:schemeClr val="bg1"/>
                </a:solidFill>
                <a:latin typeface="+mj-lt"/>
                <a:ea typeface="Times New Roman" panose="02020603050405020304" pitchFamily="18" charset="0"/>
              </a:rPr>
              <a:t>Le </a:t>
            </a:r>
            <a:r>
              <a:rPr lang="en-GB" sz="1800" dirty="0" err="1">
                <a:solidFill>
                  <a:schemeClr val="bg1"/>
                </a:solidFill>
                <a:latin typeface="+mj-lt"/>
                <a:ea typeface="Times New Roman" panose="02020603050405020304" pitchFamily="18" charset="0"/>
              </a:rPr>
              <a:t>groupe</a:t>
            </a:r>
            <a:r>
              <a:rPr lang="en-GB" sz="1800" dirty="0">
                <a:solidFill>
                  <a:schemeClr val="bg1"/>
                </a:solidFill>
                <a:latin typeface="+mj-lt"/>
                <a:ea typeface="Times New Roman" panose="02020603050405020304" pitchFamily="18" charset="0"/>
              </a:rPr>
              <a:t> de discussion</a:t>
            </a:r>
            <a:endParaRPr lang="en-GB"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Nous vous recommandons de créer un groupe de discussion sur une app telle que </a:t>
            </a:r>
            <a:r>
              <a:rPr lang="fr-F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Telegram</a:t>
            </a: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 ou WhatsApp une fois que vous aurez réuni six personnes engagées. Ajoutez ensuite les autres personnes au fur et à mesure.</a:t>
            </a: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Si un membre souhaite ajouter d'autres personnes, il doit pouvoir le faire lui-même. Accordez-lui le statut d'administrateur. </a:t>
            </a: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Nous vous recommandons de modérer le chat en collaboration avec les membres. Vous pouvez vous inspirer de la liste des choses à faire et à ne pas faire figurant dans la section « Règles » .</a:t>
            </a:r>
            <a:endPar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endParaRPr lang="es-ES" dirty="0"/>
          </a:p>
        </p:txBody>
      </p:sp>
      <p:sp>
        <p:nvSpPr>
          <p:cNvPr id="12" name="Google Shape;481;p5">
            <a:extLst>
              <a:ext uri="{FF2B5EF4-FFF2-40B4-BE49-F238E27FC236}">
                <a16:creationId xmlns:a16="http://schemas.microsoft.com/office/drawing/2014/main" id="{928821F1-659D-BFD4-B185-8F43573C3E9E}"/>
              </a:ext>
            </a:extLst>
          </p:cNvPr>
          <p:cNvSpPr txBox="1">
            <a:spLocks/>
          </p:cNvSpPr>
          <p:nvPr/>
        </p:nvSpPr>
        <p:spPr>
          <a:xfrm>
            <a:off x="1718093" y="7179311"/>
            <a:ext cx="5715094" cy="21121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s-ES" sz="1800" dirty="0" err="1">
                <a:solidFill>
                  <a:schemeClr val="bg1"/>
                </a:solidFill>
                <a:latin typeface="+mj-lt"/>
                <a:ea typeface="Times New Roman" panose="02020603050405020304" pitchFamily="18" charset="0"/>
              </a:rPr>
              <a:t>L’espace</a:t>
            </a:r>
            <a:endParaRPr lang="es-ES"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L'espace peut être mis à disposition par vous-même ou par d'autres membres du club.</a:t>
            </a: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Il peut être utile de demander à différents membres du club d'aider à fournir, réserver ou organiser l'espace, car cela favorise l'appartenance et l'engagement. </a:t>
            </a:r>
          </a:p>
          <a:p>
            <a:pPr marL="285750" indent="-285750">
              <a:lnSpc>
                <a:spcPct val="90000"/>
              </a:lnSpc>
              <a:buFont typeface="Arial" panose="020B0604020202020204" pitchFamily="34" charset="0"/>
              <a:buChar char="•"/>
            </a:pPr>
            <a:r>
              <a:rPr lang="fr-FR" sz="1400" dirty="0">
                <a:solidFill>
                  <a:schemeClr val="bg1"/>
                </a:solidFill>
                <a:latin typeface="Calibri" panose="020F0502020204030204" pitchFamily="34" charset="0"/>
                <a:ea typeface="Calibri" panose="020F0502020204030204" pitchFamily="34" charset="0"/>
                <a:cs typeface="Calibri" panose="020F0502020204030204" pitchFamily="34" charset="0"/>
              </a:rPr>
              <a:t>N'hésitez pas à demander des espaces dans des institutions ou des organisations qui ont des synergies avec le projet, même si elles ne sont pas réellement impliquées dans le club.</a:t>
            </a:r>
            <a:endParaRPr lang="es-ES" dirty="0"/>
          </a:p>
        </p:txBody>
      </p:sp>
    </p:spTree>
    <p:extLst>
      <p:ext uri="{BB962C8B-B14F-4D97-AF65-F5344CB8AC3E}">
        <p14:creationId xmlns:p14="http://schemas.microsoft.com/office/powerpoint/2010/main" val="298930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1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p>
            <a:pPr marL="0" indent="0">
              <a:spcBef>
                <a:spcPts val="0"/>
              </a:spcBef>
              <a:buClr>
                <a:srgbClr val="E63275"/>
              </a:buClr>
            </a:pPr>
            <a:r>
              <a:rPr lang="es-ES" dirty="0">
                <a:solidFill>
                  <a:srgbClr val="E63275"/>
                </a:solidFill>
              </a:rPr>
              <a:t>2.4. </a:t>
            </a:r>
            <a:r>
              <a:rPr lang="fr-FR" dirty="0">
                <a:solidFill>
                  <a:srgbClr val="E63275"/>
                </a:solidFill>
              </a:rPr>
              <a:t>Liste de contrôle pour la première réunion</a:t>
            </a:r>
            <a:endParaRPr dirty="0"/>
          </a:p>
        </p:txBody>
      </p:sp>
      <p:sp>
        <p:nvSpPr>
          <p:cNvPr id="568" name="Google Shape;568;p1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600"/>
              <a:buNone/>
            </a:pPr>
            <a:r>
              <a:rPr lang="fr-FR" dirty="0"/>
              <a:t>Quelques étapes doivent être assurées avant de commencer à se réunir en tant que club. </a:t>
            </a:r>
          </a:p>
          <a:p>
            <a:pPr marL="0" lvl="0" indent="0" algn="just" rtl="0">
              <a:lnSpc>
                <a:spcPct val="100000"/>
              </a:lnSpc>
              <a:spcBef>
                <a:spcPts val="0"/>
              </a:spcBef>
              <a:spcAft>
                <a:spcPts val="0"/>
              </a:spcAft>
              <a:buClr>
                <a:srgbClr val="084260"/>
              </a:buClr>
              <a:buSzPts val="1600"/>
              <a:buNone/>
            </a:pPr>
            <a:endParaRPr lang="fr-FR" dirty="0"/>
          </a:p>
          <a:p>
            <a:pPr marL="0" lvl="0" indent="0" algn="just" rtl="0">
              <a:lnSpc>
                <a:spcPct val="100000"/>
              </a:lnSpc>
              <a:spcBef>
                <a:spcPts val="0"/>
              </a:spcBef>
              <a:spcAft>
                <a:spcPts val="0"/>
              </a:spcAft>
              <a:buClr>
                <a:srgbClr val="084260"/>
              </a:buClr>
              <a:buSzPts val="1600"/>
              <a:buNone/>
            </a:pPr>
            <a:r>
              <a:rPr lang="fr-FR" dirty="0"/>
              <a:t>Par ailleurs, ces éléments resteront essentiels pour assurer la continuité du club et sa viabilité dans le temps.</a:t>
            </a:r>
            <a:endParaRPr lang="en-US" dirty="0"/>
          </a:p>
        </p:txBody>
      </p:sp>
      <p:sp>
        <p:nvSpPr>
          <p:cNvPr id="571" name="Google Shape;571;p14"/>
          <p:cNvSpPr txBox="1">
            <a:spLocks noGrp="1"/>
          </p:cNvSpPr>
          <p:nvPr>
            <p:ph type="body" idx="6"/>
          </p:nvPr>
        </p:nvSpPr>
        <p:spPr>
          <a:xfrm>
            <a:off x="555001" y="7814297"/>
            <a:ext cx="3030028" cy="1473841"/>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fr-FR" sz="1400" dirty="0"/>
              <a:t>Assurez-vous que chaque participant a une idée générale de ce qui va se passer pendant la session (voir section suivante).</a:t>
            </a:r>
          </a:p>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fr-FR" sz="1400" dirty="0"/>
              <a:t>Préparer l'espace comme expliqué dans la section suivante.</a:t>
            </a:r>
            <a:endParaRPr lang="en-US" sz="1400" dirty="0"/>
          </a:p>
        </p:txBody>
      </p:sp>
      <p:sp>
        <p:nvSpPr>
          <p:cNvPr id="573" name="Google Shape;573;p14"/>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11</a:t>
            </a:fld>
            <a:endParaRPr sz="700" b="0" i="0">
              <a:solidFill>
                <a:srgbClr val="595959"/>
              </a:solidFill>
              <a:latin typeface="Calibri"/>
              <a:ea typeface="Calibri"/>
              <a:cs typeface="Calibri"/>
              <a:sym typeface="Calibri"/>
            </a:endParaRPr>
          </a:p>
        </p:txBody>
      </p:sp>
      <p:pic>
        <p:nvPicPr>
          <p:cNvPr id="574" name="Google Shape;574;p14"/>
          <p:cNvPicPr preferRelativeResize="0">
            <a:picLocks noGrp="1"/>
          </p:cNvPicPr>
          <p:nvPr>
            <p:ph type="pic" idx="4"/>
          </p:nvPr>
        </p:nvPicPr>
        <p:blipFill rotWithShape="1">
          <a:blip r:embed="rId3">
            <a:alphaModFix/>
          </a:blip>
          <a:srcRect l="8773" t="-320" r="15020" b="320"/>
          <a:stretch/>
        </p:blipFill>
        <p:spPr>
          <a:xfrm flipH="1">
            <a:off x="515711" y="3293886"/>
            <a:ext cx="3233336" cy="2829706"/>
          </a:xfrm>
          <a:prstGeom prst="rect">
            <a:avLst/>
          </a:prstGeom>
          <a:solidFill>
            <a:srgbClr val="D8D8D8"/>
          </a:solidFill>
          <a:ln>
            <a:noFill/>
          </a:ln>
        </p:spPr>
      </p:pic>
      <p:pic>
        <p:nvPicPr>
          <p:cNvPr id="575" name="Google Shape;575;p14"/>
          <p:cNvPicPr preferRelativeResize="0">
            <a:picLocks noGrp="1"/>
          </p:cNvPicPr>
          <p:nvPr>
            <p:ph type="pic" idx="8"/>
          </p:nvPr>
        </p:nvPicPr>
        <p:blipFill rotWithShape="1">
          <a:blip r:embed="rId4">
            <a:alphaModFix/>
          </a:blip>
          <a:srcRect l="11897" r="11897"/>
          <a:stretch/>
        </p:blipFill>
        <p:spPr>
          <a:xfrm flipH="1">
            <a:off x="3692174" y="6458433"/>
            <a:ext cx="3233336" cy="2829706"/>
          </a:xfrm>
          <a:prstGeom prst="rect">
            <a:avLst/>
          </a:prstGeom>
          <a:solidFill>
            <a:srgbClr val="D8D8D8"/>
          </a:solidFill>
          <a:ln>
            <a:noFill/>
          </a:ln>
        </p:spPr>
      </p:pic>
      <p:sp>
        <p:nvSpPr>
          <p:cNvPr id="6" name="Google Shape;571;p14">
            <a:extLst>
              <a:ext uri="{FF2B5EF4-FFF2-40B4-BE49-F238E27FC236}">
                <a16:creationId xmlns:a16="http://schemas.microsoft.com/office/drawing/2014/main" id="{CD938F49-7977-ED6B-F72A-B06E41A86399}"/>
              </a:ext>
            </a:extLst>
          </p:cNvPr>
          <p:cNvSpPr txBox="1">
            <a:spLocks/>
          </p:cNvSpPr>
          <p:nvPr/>
        </p:nvSpPr>
        <p:spPr>
          <a:xfrm>
            <a:off x="555001" y="6601311"/>
            <a:ext cx="3030028" cy="9461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285750" indent="-285750">
              <a:buFont typeface="Wingdings" panose="05000000000000000000" pitchFamily="2" charset="2"/>
              <a:buChar char="q"/>
            </a:pPr>
            <a:r>
              <a:rPr lang="fr-FR" sz="1400" dirty="0"/>
              <a:t>Assurez-vous que chaque participant comprend pourquoi il participe à la réunion (besoins numériques, expertise qu'il peut offrir, etc.)</a:t>
            </a:r>
            <a:endParaRPr lang="en-US" sz="1400" dirty="0"/>
          </a:p>
        </p:txBody>
      </p:sp>
      <p:sp>
        <p:nvSpPr>
          <p:cNvPr id="7" name="Google Shape;571;p14">
            <a:extLst>
              <a:ext uri="{FF2B5EF4-FFF2-40B4-BE49-F238E27FC236}">
                <a16:creationId xmlns:a16="http://schemas.microsoft.com/office/drawing/2014/main" id="{D445525D-BA9D-C1AC-8B0D-83E8E2E4CD42}"/>
              </a:ext>
            </a:extLst>
          </p:cNvPr>
          <p:cNvSpPr txBox="1">
            <a:spLocks/>
          </p:cNvSpPr>
          <p:nvPr/>
        </p:nvSpPr>
        <p:spPr>
          <a:xfrm>
            <a:off x="3810629" y="3479685"/>
            <a:ext cx="2953026" cy="1121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171450" indent="-171450">
              <a:buFont typeface="Wingdings" panose="05000000000000000000" pitchFamily="2" charset="2"/>
              <a:buChar char="q"/>
            </a:pPr>
            <a:r>
              <a:rPr lang="fr-FR" sz="1400" dirty="0"/>
              <a:t>Recruter minimum six personnes.</a:t>
            </a:r>
          </a:p>
          <a:p>
            <a:pPr marL="171450" indent="-171450">
              <a:buFont typeface="Wingdings" panose="05000000000000000000" pitchFamily="2" charset="2"/>
              <a:buChar char="q"/>
            </a:pPr>
            <a:r>
              <a:rPr lang="fr-FR" sz="1400" dirty="0"/>
              <a:t>Rappelez les participants peu avant la réunion et demandez-leur de confirmer leur présence.</a:t>
            </a:r>
          </a:p>
          <a:p>
            <a:pPr marL="0" indent="0"/>
            <a:endParaRPr lang="en-US" sz="1400" dirty="0"/>
          </a:p>
          <a:p>
            <a:pPr marL="171450" indent="-171450">
              <a:buFont typeface="Wingdings" panose="05000000000000000000" pitchFamily="2" charset="2"/>
              <a:buChar char="q"/>
            </a:pPr>
            <a:r>
              <a:rPr lang="fr-FR" sz="1400" dirty="0"/>
              <a:t>Veillez à ce que le lieu de la réunion soit adéquat (espace, bruit, température, santé).</a:t>
            </a:r>
          </a:p>
          <a:p>
            <a:pPr marL="171450" indent="-171450">
              <a:buFont typeface="Wingdings" panose="05000000000000000000" pitchFamily="2" charset="2"/>
              <a:buChar char="q"/>
            </a:pPr>
            <a:r>
              <a:rPr lang="fr-FR" sz="1400" dirty="0"/>
              <a:t>Assurez-vous de disposer d'une bonne connexion internet et d'une infrastructure numérique (pour les sessions hybrides).</a:t>
            </a:r>
            <a:endParaRPr lang="en-US" sz="1400" dirty="0"/>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pic>
        <p:nvPicPr>
          <p:cNvPr id="517" name="Google Shape;517;p9"/>
          <p:cNvPicPr preferRelativeResize="0">
            <a:picLocks noGrp="1"/>
          </p:cNvPicPr>
          <p:nvPr>
            <p:ph type="pic" idx="2"/>
          </p:nvPr>
        </p:nvPicPr>
        <p:blipFill rotWithShape="1">
          <a:blip r:embed="rId3">
            <a:alphaModFix/>
          </a:blip>
          <a:srcRect l="10213" t="5696" r="3779" b="8983"/>
          <a:stretch/>
        </p:blipFill>
        <p:spPr>
          <a:xfrm>
            <a:off x="470238" y="538290"/>
            <a:ext cx="6595836" cy="8062353"/>
          </a:xfrm>
          <a:prstGeom prst="rect">
            <a:avLst/>
          </a:prstGeom>
          <a:solidFill>
            <a:srgbClr val="D8D8D8"/>
          </a:solidFill>
          <a:ln>
            <a:noFill/>
          </a:ln>
        </p:spPr>
      </p:pic>
      <p:sp>
        <p:nvSpPr>
          <p:cNvPr id="518" name="Google Shape;518;p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520" name="Google Shape;520;p9"/>
          <p:cNvSpPr txBox="1">
            <a:spLocks noGrp="1"/>
          </p:cNvSpPr>
          <p:nvPr>
            <p:ph type="body" idx="1"/>
          </p:nvPr>
        </p:nvSpPr>
        <p:spPr>
          <a:xfrm>
            <a:off x="842070" y="4149444"/>
            <a:ext cx="2104389" cy="285393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fr-FR" b="1" dirty="0"/>
              <a:t>CROYEZ EN VOTRE POTENTIEL INFINI. VOS SEULES LIMITES SONT CELLES QUE VOUS VOUS IMPOSEZ</a:t>
            </a:r>
            <a:br>
              <a:rPr lang="en-IE" dirty="0"/>
            </a:br>
            <a:r>
              <a:rPr lang="en-IE" dirty="0"/>
              <a:t>Roy T. Bennett</a:t>
            </a:r>
            <a:endParaRPr dirty="0"/>
          </a:p>
          <a:p>
            <a:pPr marL="0" lvl="0" indent="0" algn="ctr" rtl="0">
              <a:lnSpc>
                <a:spcPct val="100000"/>
              </a:lnSpc>
              <a:spcBef>
                <a:spcPts val="2267"/>
              </a:spcBef>
              <a:spcAft>
                <a:spcPts val="0"/>
              </a:spcAft>
              <a:buClr>
                <a:schemeClr val="lt1"/>
              </a:buClr>
              <a:buSzPts val="1900"/>
              <a:buNone/>
            </a:pPr>
            <a:endParaRPr dirty="0"/>
          </a:p>
        </p:txBody>
      </p:sp>
      <p:grpSp>
        <p:nvGrpSpPr>
          <p:cNvPr id="521" name="Google Shape;521;p9"/>
          <p:cNvGrpSpPr/>
          <p:nvPr/>
        </p:nvGrpSpPr>
        <p:grpSpPr>
          <a:xfrm>
            <a:off x="98157" y="3015286"/>
            <a:ext cx="1487826" cy="1083162"/>
            <a:chOff x="3400450" y="986392"/>
            <a:chExt cx="1487826" cy="1083162"/>
          </a:xfrm>
        </p:grpSpPr>
        <p:sp>
          <p:nvSpPr>
            <p:cNvPr id="522" name="Google Shape;522;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23" name="Google Shape;523;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524" name="Google Shape;524;p9"/>
          <p:cNvSpPr/>
          <p:nvPr/>
        </p:nvSpPr>
        <p:spPr>
          <a:xfrm>
            <a:off x="3318291" y="5558143"/>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03</a:t>
            </a:r>
            <a:endParaRPr dirty="0"/>
          </a:p>
        </p:txBody>
      </p:sp>
      <p:sp>
        <p:nvSpPr>
          <p:cNvPr id="475" name="Google Shape;475;p4"/>
          <p:cNvSpPr txBox="1">
            <a:spLocks noGrp="1"/>
          </p:cNvSpPr>
          <p:nvPr>
            <p:ph type="body" idx="2"/>
          </p:nvPr>
        </p:nvSpPr>
        <p:spPr>
          <a:xfrm>
            <a:off x="3352800" y="3124029"/>
            <a:ext cx="39188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GERER UN CLUB</a:t>
            </a:r>
            <a:endParaRPr dirty="0"/>
          </a:p>
        </p:txBody>
      </p:sp>
    </p:spTree>
    <p:extLst>
      <p:ext uri="{BB962C8B-B14F-4D97-AF65-F5344CB8AC3E}">
        <p14:creationId xmlns:p14="http://schemas.microsoft.com/office/powerpoint/2010/main" val="884883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677237" y="2124409"/>
            <a:ext cx="2959482" cy="79507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dirty="0"/>
              <a:t>Assurez-vous que l'espace est confortable et accessible. Vérifiez qu'il y a des places assises pour tout le monde. Veillez également à l'éclairage, à l'acoustique, etc.</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Préparez de l'eau et d'autres boissons si vous le jugez nécessaire.</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En fonction de la situation et des participants, vous pouvez prévoir de la nourriture (par exemple, si les sessions coïncident avec l'heure du déjeuner). Vérifiez à l'avance s'il y a des allergies !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pPr>
            <a:r>
              <a:rPr lang="fr-FR" sz="1400" dirty="0"/>
              <a:t>Faites connaissance avec les participants un peu avant la réunion :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fr-FR" sz="1400" dirty="0"/>
              <a:t>Comprenez comment vous devez vous adresser les uns aux autres (pronoms, etc.).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fr-FR" sz="1400" dirty="0"/>
              <a:t>Comprendre les obstacles qu'elles peuvent rencontrer (handicaps, etc.)</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fr-FR" sz="1400" dirty="0"/>
              <a:t>Identifier les moyens d'aider chacun à se sentir le bienvenu (par exemple, si quelqu'un a besoin d'aide avec la langue ou d'être présenté pour se sentir à l'aise). </a:t>
            </a:r>
          </a:p>
          <a:p>
            <a:pPr marL="0" lvl="0" indent="0" algn="just" rtl="0">
              <a:lnSpc>
                <a:spcPct val="100000"/>
              </a:lnSpc>
              <a:spcBef>
                <a:spcPts val="0"/>
              </a:spcBef>
              <a:spcAft>
                <a:spcPts val="0"/>
              </a:spcAft>
              <a:buClr>
                <a:schemeClr val="lt1"/>
              </a:buClr>
              <a:buSzPts val="1100"/>
            </a:pPr>
            <a:endParaRPr lang="fr-FR" sz="1400" dirty="0"/>
          </a:p>
          <a:p>
            <a:pPr marL="0" lvl="0" indent="0" algn="just" rtl="0">
              <a:lnSpc>
                <a:spcPct val="100000"/>
              </a:lnSpc>
              <a:spcBef>
                <a:spcPts val="0"/>
              </a:spcBef>
              <a:spcAft>
                <a:spcPts val="0"/>
              </a:spcAft>
              <a:buClr>
                <a:schemeClr val="lt1"/>
              </a:buClr>
              <a:buSzPts val="1100"/>
            </a:pPr>
            <a:r>
              <a:rPr lang="fr-FR" sz="1400" dirty="0"/>
              <a:t>Il n'y a pas de durée maximale pour les sessions, mais il est nécessaire de passer une heure ensemble pour franchir les étapes proposées dans ce guide.</a:t>
            </a:r>
            <a:endParaRPr lang="en-US" sz="1400" dirty="0"/>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3.1. </a:t>
            </a:r>
            <a:r>
              <a:rPr lang="en-US" dirty="0" err="1"/>
              <a:t>Préparation</a:t>
            </a:r>
            <a:endParaRPr dirty="0"/>
          </a:p>
          <a:p>
            <a:pPr marL="0" lvl="0" indent="0" algn="l" rtl="0">
              <a:lnSpc>
                <a:spcPct val="100000"/>
              </a:lnSpc>
              <a:spcBef>
                <a:spcPts val="2267"/>
              </a:spcBef>
              <a:spcAft>
                <a:spcPts val="0"/>
              </a:spcAft>
              <a:buClr>
                <a:schemeClr val="lt1"/>
              </a:buClr>
              <a:buSzPts val="2200"/>
              <a:buNone/>
            </a:pP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14</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fr-FR" dirty="0"/>
              <a:t>ON NE SE CONNAÎT QUE LORSQU'ON DÉPASSE SES LIMITES</a:t>
            </a:r>
          </a:p>
          <a:p>
            <a:pPr marL="0" lvl="0" indent="0" algn="ctr" rtl="0">
              <a:lnSpc>
                <a:spcPct val="100000"/>
              </a:lnSpc>
              <a:spcBef>
                <a:spcPts val="0"/>
              </a:spcBef>
              <a:spcAft>
                <a:spcPts val="0"/>
              </a:spcAft>
              <a:buClr>
                <a:schemeClr val="lt1"/>
              </a:buClr>
              <a:buSzPts val="1900"/>
              <a:buNone/>
            </a:pPr>
            <a:r>
              <a:rPr lang="en-IE" sz="1100" b="1" dirty="0"/>
              <a:t>Paulo Coelho</a:t>
            </a:r>
            <a:endParaRPr sz="1100" b="1" dirty="0"/>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15</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 name="Google Shape;567;p14">
            <a:extLst>
              <a:ext uri="{FF2B5EF4-FFF2-40B4-BE49-F238E27FC236}">
                <a16:creationId xmlns:a16="http://schemas.microsoft.com/office/drawing/2014/main" id="{FD413FFF-F981-E8D6-B162-A87719E89514}"/>
              </a:ext>
            </a:extLst>
          </p:cNvPr>
          <p:cNvSpPr txBox="1">
            <a:spLocks/>
          </p:cNvSpPr>
          <p:nvPr/>
        </p:nvSpPr>
        <p:spPr>
          <a:xfrm>
            <a:off x="808387" y="3248211"/>
            <a:ext cx="3849345" cy="606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n-US" sz="1600" b="1" dirty="0">
                <a:solidFill>
                  <a:srgbClr val="E63275"/>
                </a:solidFill>
                <a:latin typeface="+mj-lt"/>
              </a:rPr>
              <a:t>3.2. Brise-glace</a:t>
            </a:r>
          </a:p>
        </p:txBody>
      </p:sp>
      <p:sp>
        <p:nvSpPr>
          <p:cNvPr id="544" name="Google Shape;544;p12"/>
          <p:cNvSpPr txBox="1">
            <a:spLocks noGrp="1"/>
          </p:cNvSpPr>
          <p:nvPr>
            <p:ph type="body" idx="1"/>
          </p:nvPr>
        </p:nvSpPr>
        <p:spPr>
          <a:xfrm>
            <a:off x="678426" y="3666151"/>
            <a:ext cx="6459793" cy="602939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fr-FR" sz="1400" dirty="0"/>
              <a:t>Il n'existe pas de méthode unique pour briser la glace. En fonction des personnes, vous pouvez essayer différentes approches. Toutefois, l'objectif est toujours le même : créer des liens et instaurer la confiance. Voici quelques suggestions :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1) Jeux organisés pour apprendre à se connaître : « Speed </a:t>
            </a:r>
            <a:r>
              <a:rPr lang="fr-FR" sz="1400" dirty="0" err="1"/>
              <a:t>friending</a:t>
            </a:r>
            <a:r>
              <a:rPr lang="fr-FR" sz="1400" dirty="0"/>
              <a:t> » avec des questions fixes telles que : Qu'est-ce qui t'a amené ici ? Jouez-vous aux jeux vidéo ? Quel est votre plat préféré ? Etc.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Avantages</a:t>
            </a:r>
            <a:r>
              <a:rPr lang="fr-FR" sz="1400" dirty="0"/>
              <a:t> : les gens s'engagent facilement dans cette dynamique. C'est également très rapide.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Inconvénients</a:t>
            </a:r>
            <a:r>
              <a:rPr lang="fr-FR" sz="1400" dirty="0"/>
              <a:t> : très artificiel. Cela peut rendre le groupe trop dépendant de l'animateur.</a:t>
            </a:r>
          </a:p>
          <a:p>
            <a:pPr marL="0" lvl="0" indent="0" algn="just" rtl="0">
              <a:lnSpc>
                <a:spcPct val="100000"/>
              </a:lnSpc>
              <a:spcBef>
                <a:spcPts val="0"/>
              </a:spcBef>
              <a:spcAft>
                <a:spcPts val="0"/>
              </a:spcAft>
              <a:buClr>
                <a:srgbClr val="084260"/>
              </a:buClr>
              <a:buSzPts val="1100"/>
            </a:pPr>
            <a:endParaRPr lang="fr-FR" sz="1400" dirty="0"/>
          </a:p>
          <a:p>
            <a:pPr marL="0" lvl="0" indent="0" algn="just" rtl="0">
              <a:lnSpc>
                <a:spcPct val="100000"/>
              </a:lnSpc>
              <a:spcBef>
                <a:spcPts val="0"/>
              </a:spcBef>
              <a:spcAft>
                <a:spcPts val="0"/>
              </a:spcAft>
              <a:buClr>
                <a:srgbClr val="084260"/>
              </a:buClr>
              <a:buSzPts val="1100"/>
            </a:pPr>
            <a:r>
              <a:rPr lang="fr-FR" sz="1400" dirty="0"/>
              <a:t>Consultez les liens ci-dessous pour voir quelques exemples de jeux brise-glace :</a:t>
            </a:r>
          </a:p>
          <a:p>
            <a:pPr marL="0" lvl="0" indent="0" algn="just" rtl="0">
              <a:lnSpc>
                <a:spcPct val="100000"/>
              </a:lnSpc>
              <a:spcBef>
                <a:spcPts val="0"/>
              </a:spcBef>
              <a:spcAft>
                <a:spcPts val="0"/>
              </a:spcAft>
              <a:buClr>
                <a:srgbClr val="084260"/>
              </a:buClr>
              <a:buSzPts val="1100"/>
            </a:pPr>
            <a:r>
              <a:rPr lang="fr-FR" sz="1400" dirty="0">
                <a:hlinkClick r:id="rId3"/>
              </a:rPr>
              <a:t>Français</a:t>
            </a:r>
            <a:endParaRPr lang="fr-FR" sz="1400" dirty="0"/>
          </a:p>
          <a:p>
            <a:pPr marL="0" lvl="0" indent="0" algn="just" rtl="0">
              <a:lnSpc>
                <a:spcPct val="100000"/>
              </a:lnSpc>
              <a:spcBef>
                <a:spcPts val="0"/>
              </a:spcBef>
              <a:spcAft>
                <a:spcPts val="0"/>
              </a:spcAft>
              <a:buClr>
                <a:srgbClr val="084260"/>
              </a:buClr>
              <a:buSzPts val="1100"/>
            </a:pPr>
            <a:r>
              <a:rPr lang="fr-FR" sz="1400" dirty="0">
                <a:hlinkClick r:id="rId4"/>
              </a:rPr>
              <a:t>Anglais</a:t>
            </a:r>
            <a:endParaRPr lang="fr-FR" sz="1400" dirty="0"/>
          </a:p>
          <a:p>
            <a:pPr marL="0" lvl="0" indent="0" algn="just" rtl="0">
              <a:lnSpc>
                <a:spcPct val="100000"/>
              </a:lnSpc>
              <a:spcBef>
                <a:spcPts val="0"/>
              </a:spcBef>
              <a:spcAft>
                <a:spcPts val="0"/>
              </a:spcAft>
              <a:buClr>
                <a:srgbClr val="084260"/>
              </a:buClr>
              <a:buSzPts val="1100"/>
            </a:pPr>
            <a:r>
              <a:rPr lang="fr-FR" sz="1400" dirty="0">
                <a:hlinkClick r:id="rId5"/>
              </a:rPr>
              <a:t>Espagnol</a:t>
            </a:r>
            <a:endParaRPr lang="fr-FR" sz="1400" dirty="0"/>
          </a:p>
          <a:p>
            <a:pPr marL="0" lvl="0" indent="0" algn="just" rtl="0">
              <a:lnSpc>
                <a:spcPct val="100000"/>
              </a:lnSpc>
              <a:spcBef>
                <a:spcPts val="0"/>
              </a:spcBef>
              <a:spcAft>
                <a:spcPts val="0"/>
              </a:spcAft>
              <a:buClr>
                <a:srgbClr val="084260"/>
              </a:buClr>
              <a:buSzPts val="1100"/>
            </a:pPr>
            <a:endParaRPr lang="fr-FR" sz="1400" dirty="0"/>
          </a:p>
          <a:p>
            <a:pPr marL="0" lvl="0" indent="0" algn="just" rtl="0">
              <a:lnSpc>
                <a:spcPct val="100000"/>
              </a:lnSpc>
              <a:spcBef>
                <a:spcPts val="0"/>
              </a:spcBef>
              <a:spcAft>
                <a:spcPts val="0"/>
              </a:spcAft>
              <a:buClr>
                <a:srgbClr val="084260"/>
              </a:buClr>
              <a:buSzPts val="1100"/>
            </a:pPr>
            <a:r>
              <a:rPr lang="fr-FR" sz="1400" dirty="0"/>
              <a:t>2) Offrez la possibilité au groupe de discuter avant d'entamer la réunion, autour d’un café/goûter ou non :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Avantages</a:t>
            </a:r>
            <a:r>
              <a:rPr lang="fr-FR" sz="1400" dirty="0"/>
              <a:t> : la rencontre se fait plus naturellement.</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Inconvénients </a:t>
            </a:r>
            <a:r>
              <a:rPr lang="fr-FR" sz="1400" dirty="0"/>
              <a:t>: prend du temps et peut être gênant pour certaines personnes (problèmes de langue, jeunes, etc.). </a:t>
            </a:r>
          </a:p>
          <a:p>
            <a:pPr marL="0" lvl="0" indent="0" algn="just" rtl="0">
              <a:lnSpc>
                <a:spcPct val="100000"/>
              </a:lnSpc>
              <a:spcBef>
                <a:spcPts val="0"/>
              </a:spcBef>
              <a:spcAft>
                <a:spcPts val="0"/>
              </a:spcAft>
              <a:buClr>
                <a:srgbClr val="084260"/>
              </a:buClr>
              <a:buSzPts val="1100"/>
            </a:pPr>
            <a:endParaRPr lang="fr-FR" sz="1400" dirty="0"/>
          </a:p>
          <a:p>
            <a:pPr marL="0" lvl="0" indent="0" algn="just" rtl="0">
              <a:lnSpc>
                <a:spcPct val="100000"/>
              </a:lnSpc>
              <a:spcBef>
                <a:spcPts val="0"/>
              </a:spcBef>
              <a:spcAft>
                <a:spcPts val="0"/>
              </a:spcAft>
              <a:buClr>
                <a:srgbClr val="084260"/>
              </a:buClr>
              <a:buSzPts val="1100"/>
            </a:pPr>
            <a:r>
              <a:rPr lang="fr-FR" sz="1400" dirty="0"/>
              <a:t>3) Présentations individuelles ou en groupe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Avantages</a:t>
            </a:r>
            <a:r>
              <a:rPr lang="fr-FR" sz="1400" dirty="0"/>
              <a:t> : tout le monde parle et c'est une dynamique familière pour la plupart des gens.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b="1" dirty="0"/>
              <a:t>Inconvénients</a:t>
            </a:r>
            <a:r>
              <a:rPr lang="fr-FR" sz="1400" dirty="0"/>
              <a:t> : les gens ont tendance à se concentrer davantage sur leur présentation que sur l'écoute des autres.</a:t>
            </a:r>
            <a:endParaRPr lang="en-US" sz="1400" dirty="0"/>
          </a:p>
        </p:txBody>
      </p:sp>
    </p:spTree>
    <p:extLst>
      <p:ext uri="{BB962C8B-B14F-4D97-AF65-F5344CB8AC3E}">
        <p14:creationId xmlns:p14="http://schemas.microsoft.com/office/powerpoint/2010/main" val="252776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1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s-ES" dirty="0"/>
              <a:t>3.3. </a:t>
            </a:r>
            <a:r>
              <a:rPr lang="es-ES" dirty="0" err="1"/>
              <a:t>Règles</a:t>
            </a:r>
            <a:endParaRPr lang="es-ES" dirty="0"/>
          </a:p>
          <a:p>
            <a:pPr marL="0" lvl="0" indent="0" algn="l" rtl="0">
              <a:lnSpc>
                <a:spcPct val="100000"/>
              </a:lnSpc>
              <a:spcBef>
                <a:spcPts val="2267"/>
              </a:spcBef>
              <a:spcAft>
                <a:spcPts val="0"/>
              </a:spcAft>
              <a:buClr>
                <a:srgbClr val="084260"/>
              </a:buClr>
              <a:buSzPts val="2200"/>
              <a:buNone/>
            </a:pPr>
            <a:endParaRPr lang="es-ES" dirty="0"/>
          </a:p>
        </p:txBody>
      </p:sp>
      <p:sp>
        <p:nvSpPr>
          <p:cNvPr id="530" name="Google Shape;530;p10"/>
          <p:cNvSpPr txBox="1">
            <a:spLocks noGrp="1"/>
          </p:cNvSpPr>
          <p:nvPr>
            <p:ph type="body" idx="2"/>
          </p:nvPr>
        </p:nvSpPr>
        <p:spPr>
          <a:xfrm>
            <a:off x="765328" y="1158656"/>
            <a:ext cx="3014509" cy="8152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600"/>
              <a:buNone/>
            </a:pPr>
            <a:r>
              <a:rPr lang="fr-FR" dirty="0">
                <a:solidFill>
                  <a:srgbClr val="2B4A77"/>
                </a:solidFill>
              </a:rPr>
              <a:t>Le groupe doit rédiger et signer collectivement ses propres règles.</a:t>
            </a:r>
            <a:endParaRPr lang="en-US" dirty="0">
              <a:solidFill>
                <a:srgbClr val="2B4A77"/>
              </a:solidFill>
            </a:endParaRPr>
          </a:p>
        </p:txBody>
      </p:sp>
      <p:sp>
        <p:nvSpPr>
          <p:cNvPr id="532" name="Google Shape;532;p10"/>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16</a:t>
            </a:fld>
            <a:endParaRPr sz="700" b="0" i="0">
              <a:solidFill>
                <a:srgbClr val="595959"/>
              </a:solidFill>
              <a:latin typeface="Calibri"/>
              <a:ea typeface="Calibri"/>
              <a:cs typeface="Calibri"/>
              <a:sym typeface="Calibri"/>
            </a:endParaRPr>
          </a:p>
        </p:txBody>
      </p:sp>
      <p:pic>
        <p:nvPicPr>
          <p:cNvPr id="533" name="Google Shape;533;p10"/>
          <p:cNvPicPr preferRelativeResize="0">
            <a:picLocks noGrp="1"/>
          </p:cNvPicPr>
          <p:nvPr>
            <p:ph type="pic" idx="3"/>
          </p:nvPr>
        </p:nvPicPr>
        <p:blipFill rotWithShape="1">
          <a:blip r:embed="rId3">
            <a:alphaModFix/>
          </a:blip>
          <a:srcRect l="12878" r="12878"/>
          <a:stretch/>
        </p:blipFill>
        <p:spPr>
          <a:xfrm>
            <a:off x="3977692" y="522985"/>
            <a:ext cx="3064955" cy="2751872"/>
          </a:xfrm>
          <a:prstGeom prst="rect">
            <a:avLst/>
          </a:prstGeom>
          <a:solidFill>
            <a:srgbClr val="D8D8D8"/>
          </a:solidFill>
          <a:ln>
            <a:noFill/>
          </a:ln>
        </p:spPr>
      </p:pic>
      <p:sp>
        <p:nvSpPr>
          <p:cNvPr id="8" name="CuadroTexto 7">
            <a:extLst>
              <a:ext uri="{FF2B5EF4-FFF2-40B4-BE49-F238E27FC236}">
                <a16:creationId xmlns:a16="http://schemas.microsoft.com/office/drawing/2014/main" id="{92D11FC7-BC30-B537-78B1-734913642CB7}"/>
              </a:ext>
            </a:extLst>
          </p:cNvPr>
          <p:cNvSpPr txBox="1"/>
          <p:nvPr/>
        </p:nvSpPr>
        <p:spPr>
          <a:xfrm>
            <a:off x="1759858" y="4121586"/>
            <a:ext cx="5001688" cy="3046988"/>
          </a:xfrm>
          <a:prstGeom prst="rect">
            <a:avLst/>
          </a:prstGeom>
          <a:noFill/>
        </p:spPr>
        <p:txBody>
          <a:bodyPr wrap="square">
            <a:spAutoFit/>
          </a:bodyPr>
          <a:lstStyle/>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Address people as you would like them to do with you: respect how they identify themselves</a:t>
            </a: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algn="just">
              <a:buClr>
                <a:srgbClr val="FFFFFF"/>
              </a:buClr>
              <a:buSzPts val="1100"/>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Be patient with others, we all need our own time to process information</a:t>
            </a: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lang="en-US" sz="1600" b="1" dirty="0">
                <a:solidFill>
                  <a:srgbClr val="FFFFFF"/>
                </a:solidFill>
                <a:latin typeface="+mj-lt"/>
                <a:ea typeface="Calibri"/>
                <a:cs typeface="Calibri"/>
                <a:sym typeface="Calibri"/>
              </a:rPr>
              <a:t>Contribute in turns, respecting </a:t>
            </a: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other’s speaking time</a:t>
            </a:r>
          </a:p>
        </p:txBody>
      </p:sp>
      <p:sp>
        <p:nvSpPr>
          <p:cNvPr id="9" name="Google Shape;591;p16">
            <a:extLst>
              <a:ext uri="{FF2B5EF4-FFF2-40B4-BE49-F238E27FC236}">
                <a16:creationId xmlns:a16="http://schemas.microsoft.com/office/drawing/2014/main" id="{C34A5AFE-C9E0-6CFE-603B-C45DB206F61E}"/>
              </a:ext>
            </a:extLst>
          </p:cNvPr>
          <p:cNvSpPr txBox="1">
            <a:spLocks/>
          </p:cNvSpPr>
          <p:nvPr/>
        </p:nvSpPr>
        <p:spPr>
          <a:xfrm>
            <a:off x="607173" y="383497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A</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0" name="Google Shape;591;p16">
            <a:extLst>
              <a:ext uri="{FF2B5EF4-FFF2-40B4-BE49-F238E27FC236}">
                <a16:creationId xmlns:a16="http://schemas.microsoft.com/office/drawing/2014/main" id="{5736747D-CE30-A133-4771-0B6A80922AA4}"/>
              </a:ext>
            </a:extLst>
          </p:cNvPr>
          <p:cNvSpPr txBox="1">
            <a:spLocks/>
          </p:cNvSpPr>
          <p:nvPr/>
        </p:nvSpPr>
        <p:spPr>
          <a:xfrm>
            <a:off x="607173" y="502659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B</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591;p16">
            <a:extLst>
              <a:ext uri="{FF2B5EF4-FFF2-40B4-BE49-F238E27FC236}">
                <a16:creationId xmlns:a16="http://schemas.microsoft.com/office/drawing/2014/main" id="{F1E6083F-E70C-CD11-BBF5-CF50C83EFBF7}"/>
              </a:ext>
            </a:extLst>
          </p:cNvPr>
          <p:cNvSpPr txBox="1">
            <a:spLocks/>
          </p:cNvSpPr>
          <p:nvPr/>
        </p:nvSpPr>
        <p:spPr>
          <a:xfrm>
            <a:off x="607173" y="6320333"/>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C</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531" name="Google Shape;531;p10"/>
          <p:cNvSpPr txBox="1">
            <a:spLocks noGrp="1"/>
          </p:cNvSpPr>
          <p:nvPr>
            <p:ph type="body" idx="4"/>
          </p:nvPr>
        </p:nvSpPr>
        <p:spPr>
          <a:xfrm>
            <a:off x="442452" y="3480619"/>
            <a:ext cx="6752977" cy="549193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dirty="0"/>
              <a:t>Tout d'abord, le facilitateur peut proposer quelques règles de base pour démarrer, telles que :</a:t>
            </a:r>
            <a:endParaRPr lang="en-US" sz="1400"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endParaRPr lang="en-US" sz="1600" b="1" dirty="0"/>
          </a:p>
          <a:p>
            <a:pPr marL="0" lvl="0" indent="0" algn="just" rtl="0">
              <a:lnSpc>
                <a:spcPct val="100000"/>
              </a:lnSpc>
              <a:spcBef>
                <a:spcPts val="0"/>
              </a:spcBef>
              <a:spcAft>
                <a:spcPts val="0"/>
              </a:spcAft>
              <a:buClr>
                <a:schemeClr val="lt1"/>
              </a:buClr>
              <a:buSzPts val="1100"/>
              <a:buNone/>
            </a:pPr>
            <a:r>
              <a:rPr lang="en-US" sz="1600" b="1" dirty="0"/>
              <a:t>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lang="en-US"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lang="en-US"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lang="fr-FR" sz="1400" dirty="0"/>
              <a:t>Rédigez votre propre liste de choses à faire et à ne pas faire pour créer un environnement sûr - cet ABC n'est fourni qu'à titre d'exemple de ce que vous pouvez proposer.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lang="fr-FR"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lang="fr-FR" sz="1400" dirty="0"/>
              <a:t>Ensuite, les membres doivent discuter et proposer de nouvelles règles. En résumé, les règles seront écrites et approuvées.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lang="fr-FR" sz="1400" dirty="0"/>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lang="fr-FR" sz="1400" dirty="0"/>
              <a:t>Périodiquement, les membres doivent vérifier les règles et les modifier si nécessaire.</a:t>
            </a:r>
            <a:endParaRPr lang="en-US" sz="1400" dirty="0"/>
          </a:p>
        </p:txBody>
      </p:sp>
      <p:sp>
        <p:nvSpPr>
          <p:cNvPr id="3" name="ZoneTexte 2">
            <a:extLst>
              <a:ext uri="{FF2B5EF4-FFF2-40B4-BE49-F238E27FC236}">
                <a16:creationId xmlns:a16="http://schemas.microsoft.com/office/drawing/2014/main" id="{88C34EDD-D3B5-9913-F5B7-DAC2D3F77DB1}"/>
              </a:ext>
            </a:extLst>
          </p:cNvPr>
          <p:cNvSpPr txBox="1"/>
          <p:nvPr/>
        </p:nvSpPr>
        <p:spPr>
          <a:xfrm>
            <a:off x="1650321" y="4077342"/>
            <a:ext cx="5466902" cy="3170099"/>
          </a:xfrm>
          <a:prstGeom prst="rect">
            <a:avLst/>
          </a:prstGeom>
          <a:solidFill>
            <a:srgbClr val="084260"/>
          </a:solidFill>
        </p:spPr>
        <p:txBody>
          <a:bodyPr wrap="square" rtlCol="0">
            <a:spAutoFit/>
          </a:bodyPr>
          <a:lstStyle/>
          <a:p>
            <a:pPr algn="just">
              <a:buClr>
                <a:srgbClr val="FFFFFF"/>
              </a:buClr>
              <a:buSzPts val="1100"/>
              <a:defRPr/>
            </a:pPr>
            <a:r>
              <a:rPr kumimoji="0" lang="fr-FR" sz="1800" b="1" i="0" u="none" strike="noStrike" kern="0" cap="none" spc="0" normalizeH="0" baseline="0" noProof="0" dirty="0">
                <a:ln>
                  <a:noFill/>
                </a:ln>
                <a:solidFill>
                  <a:srgbClr val="FFFFFF"/>
                </a:solidFill>
                <a:effectLst/>
                <a:uLnTx/>
                <a:uFillTx/>
                <a:latin typeface="+mj-lt"/>
                <a:ea typeface="Calibri"/>
                <a:cs typeface="Calibri"/>
                <a:sym typeface="Calibri"/>
              </a:rPr>
              <a:t>Adressez-vous aux gens comme vous aimeriez qu'ils le fassent avec vous : respectez la façon dont ils s'identifient.</a:t>
            </a:r>
            <a:endParaRPr lang="en-US" sz="18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b="1" dirty="0">
              <a:solidFill>
                <a:srgbClr val="FFFFFF"/>
              </a:solidFill>
              <a:latin typeface="+mj-lt"/>
              <a:ea typeface="Calibri"/>
              <a:cs typeface="Calibri"/>
              <a:sym typeface="Calibri"/>
            </a:endParaRPr>
          </a:p>
          <a:p>
            <a:pPr algn="just">
              <a:buClr>
                <a:srgbClr val="FFFFFF"/>
              </a:buClr>
              <a:buSzPts val="1100"/>
              <a:defRPr/>
            </a:pPr>
            <a:r>
              <a:rPr kumimoji="0" lang="fr-FR" sz="1800" b="1" i="0" u="none" strike="noStrike" kern="0" cap="none" spc="0" normalizeH="0" baseline="0" noProof="0" dirty="0">
                <a:ln>
                  <a:noFill/>
                </a:ln>
                <a:solidFill>
                  <a:srgbClr val="FFFFFF"/>
                </a:solidFill>
                <a:effectLst/>
                <a:uLnTx/>
                <a:uFillTx/>
                <a:latin typeface="+mj-lt"/>
                <a:ea typeface="Calibri"/>
                <a:cs typeface="Calibri"/>
                <a:sym typeface="Calibri"/>
              </a:rPr>
              <a:t>Soyez patient avec les autres, nous sommes tous différents dans la manière avec laquelle nous traitons les informations.</a:t>
            </a:r>
            <a:endParaRPr lang="en-US" sz="18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lang="fr-FR" sz="1800" b="1" dirty="0">
                <a:solidFill>
                  <a:srgbClr val="FFFFFF"/>
                </a:solidFill>
                <a:latin typeface="+mj-lt"/>
                <a:ea typeface="Calibri"/>
                <a:cs typeface="Calibri"/>
                <a:sym typeface="Calibri"/>
              </a:rPr>
              <a:t>Contribuer à tour de rôle, en respectant le temps de parole des autres</a:t>
            </a:r>
            <a:endParaRPr lang="fr-FR" dirty="0"/>
          </a:p>
        </p:txBody>
      </p:sp>
    </p:spTree>
    <p:extLst>
      <p:ext uri="{BB962C8B-B14F-4D97-AF65-F5344CB8AC3E}">
        <p14:creationId xmlns:p14="http://schemas.microsoft.com/office/powerpoint/2010/main" val="2919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976284" y="501445"/>
            <a:ext cx="4795388" cy="1740310"/>
          </a:xfrm>
          <a:prstGeom prst="rect">
            <a:avLst/>
          </a:prstGeom>
          <a:noFill/>
          <a:ln>
            <a:noFill/>
          </a:ln>
        </p:spPr>
        <p:txBody>
          <a:bodyPr spcFirstLastPara="1" wrap="square" lIns="91425" tIns="45700" rIns="91425" bIns="45700" anchor="ctr" anchorCtr="0">
            <a:normAutofit lnSpcReduction="10000"/>
          </a:bodyPr>
          <a:lstStyle/>
          <a:p>
            <a:pPr marL="228600" indent="0"/>
            <a:r>
              <a:rPr lang="fr-FR" sz="2100" dirty="0"/>
              <a:t>LA CONNAISSANCE, UNE FOIS ACQUISE, PROJETTE UNE LUMIÈRE AU-DELÀ DE SES LIMITES IMMÉDIATES</a:t>
            </a:r>
          </a:p>
          <a:p>
            <a:pPr marL="228600" indent="0"/>
            <a:r>
              <a:rPr lang="en-IE" sz="1200" b="1" dirty="0"/>
              <a:t>John Tyndall</a:t>
            </a: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17</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aphicFrame>
        <p:nvGraphicFramePr>
          <p:cNvPr id="7" name="Tabla 6">
            <a:extLst>
              <a:ext uri="{FF2B5EF4-FFF2-40B4-BE49-F238E27FC236}">
                <a16:creationId xmlns:a16="http://schemas.microsoft.com/office/drawing/2014/main" id="{BD24E682-DC0E-4C49-AAFE-991A52993B79}"/>
              </a:ext>
            </a:extLst>
          </p:cNvPr>
          <p:cNvGraphicFramePr>
            <a:graphicFrameLocks noGrp="1"/>
          </p:cNvGraphicFramePr>
          <p:nvPr>
            <p:extLst>
              <p:ext uri="{D42A27DB-BD31-4B8C-83A1-F6EECF244321}">
                <p14:modId xmlns:p14="http://schemas.microsoft.com/office/powerpoint/2010/main" val="217290974"/>
              </p:ext>
            </p:extLst>
          </p:nvPr>
        </p:nvGraphicFramePr>
        <p:xfrm>
          <a:off x="442451" y="3468916"/>
          <a:ext cx="6878072" cy="6642868"/>
        </p:xfrm>
        <a:graphic>
          <a:graphicData uri="http://schemas.openxmlformats.org/drawingml/2006/table">
            <a:tbl>
              <a:tblPr bandRow="1"/>
              <a:tblGrid>
                <a:gridCol w="3439036">
                  <a:extLst>
                    <a:ext uri="{9D8B030D-6E8A-4147-A177-3AD203B41FA5}">
                      <a16:colId xmlns:a16="http://schemas.microsoft.com/office/drawing/2014/main" val="865359108"/>
                    </a:ext>
                  </a:extLst>
                </a:gridCol>
                <a:gridCol w="3439036">
                  <a:extLst>
                    <a:ext uri="{9D8B030D-6E8A-4147-A177-3AD203B41FA5}">
                      <a16:colId xmlns:a16="http://schemas.microsoft.com/office/drawing/2014/main" val="2934044958"/>
                    </a:ext>
                  </a:extLst>
                </a:gridCol>
              </a:tblGrid>
              <a:tr h="344044">
                <a:tc>
                  <a:txBody>
                    <a:bodyPr/>
                    <a:lstStyle/>
                    <a:p>
                      <a:pPr algn="ctr">
                        <a:lnSpc>
                          <a:spcPct val="90000"/>
                        </a:lnSpc>
                      </a:pPr>
                      <a:r>
                        <a:rPr lang="en-GB" sz="1600" b="1" dirty="0">
                          <a:solidFill>
                            <a:srgbClr val="EB2788"/>
                          </a:solidFill>
                          <a:effectLst/>
                          <a:latin typeface="+mj-lt"/>
                          <a:ea typeface="Calibri" panose="020F0502020204030204" pitchFamily="34" charset="0"/>
                        </a:rPr>
                        <a:t>FAIRE</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600" b="1" dirty="0">
                          <a:solidFill>
                            <a:srgbClr val="EB2788"/>
                          </a:solidFill>
                          <a:effectLst/>
                          <a:latin typeface="+mj-lt"/>
                          <a:ea typeface="Calibri" panose="020F0502020204030204" pitchFamily="34" charset="0"/>
                        </a:rPr>
                        <a:t>NE PAS FAIRE</a:t>
                      </a:r>
                      <a:endParaRPr lang="es-ES" sz="1600" dirty="0">
                        <a:effectLst/>
                        <a:latin typeface="+mj-lt"/>
                        <a:ea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875317448"/>
                  </a:ext>
                </a:extLst>
              </a:tr>
              <a:tr h="508525">
                <a:tc>
                  <a:txBody>
                    <a:bodyPr/>
                    <a:lstStyle/>
                    <a:p>
                      <a:pPr algn="just">
                        <a:lnSpc>
                          <a:spcPct val="90000"/>
                        </a:lnSpc>
                      </a:pPr>
                      <a:r>
                        <a:rPr lang="en-GB" sz="1600" b="1" i="0" u="none" strike="noStrike" cap="none" dirty="0">
                          <a:solidFill>
                            <a:srgbClr val="EB2788"/>
                          </a:solidFill>
                          <a:effectLst/>
                          <a:latin typeface="+mj-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Utiliser un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langage inclusif</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lvl="1" algn="l">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Tolérer les commentaires ou comportements sexistes</a:t>
                      </a:r>
                      <a:endParaRPr lang="es-ES"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9357894"/>
                  </a:ext>
                </a:extLst>
              </a:tr>
              <a:tr h="53450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Promouvoir des espaces où les gens se sentent écoutés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Permettre à certains membres de monopoliser la parole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ou</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de dominer</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60560845"/>
                  </a:ext>
                </a:extLst>
              </a:tr>
              <a:tr h="255969">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Promouvoir la critique constructive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Permettre</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la critique personnelle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93881756"/>
                  </a:ext>
                </a:extLst>
              </a:tr>
              <a:tr h="53450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Comprendre</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la diversité culturelle/ethnique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Laisser</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les préjugés ou les propos racistes s'exprimer</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09407581"/>
                  </a:ext>
                </a:extLst>
              </a:tr>
              <a:tr h="534507">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Reconnaître les connaissances des autres générations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Prendre quelque chose pour acquis en fonction de l'âge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00582356"/>
                  </a:ext>
                </a:extLst>
              </a:tr>
              <a:tr h="813046">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Respecter l</a:t>
                      </a:r>
                      <a:r>
                        <a:rPr lang="en-GB" sz="1400" b="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es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limites de chacun</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Permettre aux participants de dépasser les limites des autres (contact physique non désiré, gestes grossiers, etc.)</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16589226"/>
                  </a:ext>
                </a:extLst>
              </a:tr>
              <a:tr h="53450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Veiller à ce que chaque voix soit entendue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Laisser passer des questions ou des opinions sans l'avis du groupe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57479312"/>
                  </a:ext>
                </a:extLst>
              </a:tr>
              <a:tr h="534507">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Indiquer gentiment à la personne s'il y a quelque chose à corriger</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Accuser publiquement quelqu'un en cas de comportement inapproprié</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58837004"/>
                  </a:ext>
                </a:extLst>
              </a:tr>
              <a:tr h="751424">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Encourager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un environnement amical entre pairs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Permettre des façons condescendantes de s'adresser aux autres (mansplaining, etc.)</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088873812"/>
                  </a:ext>
                </a:extLst>
              </a:tr>
              <a:tr h="751424">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Promouvoir les compétences numériques comme un avantage pour le groupe plutôt que comme un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atout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personnel</a:t>
                      </a:r>
                    </a:p>
                    <a:p>
                      <a:pPr algn="just">
                        <a:lnSpc>
                          <a:spcPct val="115000"/>
                        </a:lnSpc>
                      </a:pP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Permettre de se vanter de ses compétences numériques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73520722"/>
                  </a:ext>
                </a:extLst>
              </a:tr>
              <a:tr h="330283">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Encourager une discussion calme</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Autoriser les cris en toutes circonstances</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32234335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10218" y="1620704"/>
            <a:ext cx="6810304" cy="397031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dirty="0"/>
              <a:t>C'est l'activité principale de ces clubs - l'espace dans lequel les gens expliquent les domaines de leur vie numérique qu'ils veulent améliorer et trouver des pairs pour les aider. Cela peut prendre de nombreuses formes, par exemple, certaines personnes peuvent avoir des difficultés à utiliser Excel, tandis que d'autres veulent apprendre le design numérique. Ce temps facilité est destiné à tout le monde et partagé équitablement.  Voici quelques idées pour y parvenir :</a:t>
            </a:r>
          </a:p>
          <a:p>
            <a:pPr marL="0" lvl="0" indent="0" algn="just" rtl="0">
              <a:lnSpc>
                <a:spcPct val="100000"/>
              </a:lnSpc>
              <a:spcBef>
                <a:spcPts val="0"/>
              </a:spcBef>
              <a:spcAft>
                <a:spcPts val="0"/>
              </a:spcAft>
              <a:buClr>
                <a:schemeClr val="lt1"/>
              </a:buClr>
              <a:buSzPts val="1100"/>
              <a:buNone/>
            </a:pPr>
            <a:r>
              <a:rPr lang="en-US" sz="1400" dirty="0"/>
              <a:t> </a:t>
            </a:r>
          </a:p>
          <a:p>
            <a:pPr marL="0" lvl="0" indent="0" algn="l">
              <a:buClr>
                <a:srgbClr val="000000"/>
              </a:buClr>
              <a:buSzPts val="1100"/>
              <a:buFont typeface="Arial"/>
              <a:buNone/>
            </a:pPr>
            <a:r>
              <a:rPr lang="en-US" sz="1600" b="1" dirty="0">
                <a:solidFill>
                  <a:srgbClr val="E63275"/>
                </a:solidFill>
                <a:latin typeface="+mj-lt"/>
                <a:sym typeface="Arial"/>
              </a:rPr>
              <a:t>APPROCHE 1 </a:t>
            </a:r>
          </a:p>
          <a:p>
            <a:pPr marL="0" lvl="0" indent="0" algn="just" rtl="0">
              <a:lnSpc>
                <a:spcPct val="100000"/>
              </a:lnSpc>
              <a:spcBef>
                <a:spcPts val="0"/>
              </a:spcBef>
              <a:spcAft>
                <a:spcPts val="0"/>
              </a:spcAft>
              <a:buClr>
                <a:schemeClr val="lt1"/>
              </a:buClr>
              <a:buSzPts val="1100"/>
              <a:buNone/>
            </a:pPr>
            <a:r>
              <a:rPr lang="fr-FR" sz="1400" dirty="0"/>
              <a:t>Avant la session, demandez aux participants de noter toutes les compétences numériques qui leur pose problème ou toute nouvelle chose qu'ils souhaitent apprendre. Ils devront ensuite en faire part au club et trouver des correspondants potentiels parmi les autres participants.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fr-FR" sz="1400" b="1" dirty="0"/>
              <a:t>Avantages</a:t>
            </a:r>
            <a:r>
              <a:rPr lang="fr-FR" sz="1400" dirty="0"/>
              <a:t> : Les participants choisissent des sujets qui leur tiennent à cœur. Cette dynamique permet de s'engager à l'avance dans le club, de gagner du temps et de se concentrer.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fr-FR" sz="1400" b="1" dirty="0"/>
              <a:t>Inconvénients</a:t>
            </a:r>
            <a:r>
              <a:rPr lang="fr-FR" sz="1400" dirty="0"/>
              <a:t> : il est possible que certaines personnes n'aient rien préparé. Il est également possible que certaines personnes proposent des sujets impossibles à traiter.</a:t>
            </a:r>
            <a:endParaRPr lang="en-US" sz="1400" dirty="0"/>
          </a:p>
        </p:txBody>
      </p:sp>
      <p:sp>
        <p:nvSpPr>
          <p:cNvPr id="502" name="Google Shape;502;p7"/>
          <p:cNvSpPr txBox="1">
            <a:spLocks noGrp="1"/>
          </p:cNvSpPr>
          <p:nvPr>
            <p:ph type="body" idx="4"/>
          </p:nvPr>
        </p:nvSpPr>
        <p:spPr>
          <a:xfrm>
            <a:off x="494393" y="1114703"/>
            <a:ext cx="6570888" cy="5060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3.4. Se </a:t>
            </a:r>
            <a:r>
              <a:rPr lang="en-US" dirty="0" err="1"/>
              <a:t>mettre</a:t>
            </a:r>
            <a:r>
              <a:rPr lang="en-US" dirty="0"/>
              <a:t> au travail</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18</a:t>
            </a:fld>
            <a:endParaRPr sz="700" b="0" i="0">
              <a:solidFill>
                <a:srgbClr val="595959"/>
              </a:solidFill>
              <a:latin typeface="Calibri"/>
              <a:ea typeface="Calibri"/>
              <a:cs typeface="Calibri"/>
              <a:sym typeface="Calibri"/>
            </a:endParaRPr>
          </a:p>
        </p:txBody>
      </p:sp>
      <p:sp>
        <p:nvSpPr>
          <p:cNvPr id="10" name="CuadroTexto 9">
            <a:extLst>
              <a:ext uri="{FF2B5EF4-FFF2-40B4-BE49-F238E27FC236}">
                <a16:creationId xmlns:a16="http://schemas.microsoft.com/office/drawing/2014/main" id="{65781226-B899-B25A-96E7-884027689656}"/>
              </a:ext>
            </a:extLst>
          </p:cNvPr>
          <p:cNvSpPr txBox="1"/>
          <p:nvPr/>
        </p:nvSpPr>
        <p:spPr>
          <a:xfrm>
            <a:off x="494393" y="5619114"/>
            <a:ext cx="6826129" cy="4678204"/>
          </a:xfrm>
          <a:prstGeom prst="rect">
            <a:avLst/>
          </a:prstGeom>
          <a:noFill/>
        </p:spPr>
        <p:txBody>
          <a:bodyPr wrap="square">
            <a:spAutoFit/>
          </a:bodyPr>
          <a:lstStyle/>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endParaRPr lang="en-US" sz="1600" b="1" dirty="0">
              <a:solidFill>
                <a:srgbClr val="E63275"/>
              </a:solidFill>
              <a:latin typeface="+mj-lt"/>
              <a:ea typeface="Calibri"/>
              <a:cs typeface="Calibri"/>
              <a:sym typeface="Calibri"/>
            </a:endParaRPr>
          </a:p>
          <a:p>
            <a:r>
              <a:rPr lang="en-US" sz="1600" b="1" dirty="0">
                <a:solidFill>
                  <a:srgbClr val="E63275"/>
                </a:solidFill>
                <a:latin typeface="+mj-lt"/>
                <a:ea typeface="Calibri"/>
                <a:cs typeface="Calibri"/>
                <a:sym typeface="Calibri"/>
              </a:rPr>
              <a:t>APPROCHE 2 </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Demander au participants d’identifier les problèmes qu'ils pensent que d'autres pourraient avoir avec le numérique : cela permet d'identifier les problèmes sans avoir besoin de penser trop à soi. Il soulèvera naturellement les problèmes que d'autres membres du club pourraient rencontrer. </a:t>
            </a:r>
          </a:p>
          <a:p>
            <a:pPr marL="285750" indent="-285750">
              <a:buFont typeface="Arial" panose="020B0604020202020204" pitchFamily="34" charset="0"/>
              <a:buChar char="•"/>
            </a:pPr>
            <a:r>
              <a:rPr lang="fr-FR" b="1" dirty="0">
                <a:solidFill>
                  <a:srgbClr val="2B4A77"/>
                </a:solidFill>
                <a:latin typeface="Calibri" panose="020F0502020204030204" pitchFamily="34" charset="0"/>
                <a:ea typeface="Calibri" panose="020F0502020204030204" pitchFamily="34" charset="0"/>
                <a:cs typeface="Calibri" panose="020F0502020204030204" pitchFamily="34" charset="0"/>
              </a:rPr>
              <a:t>Avantages</a:t>
            </a:r>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 : Facile à penser pour les participants. Tout le monde peut participer. </a:t>
            </a:r>
          </a:p>
          <a:p>
            <a:pPr marL="285750" indent="-285750">
              <a:buFont typeface="Arial" panose="020B0604020202020204" pitchFamily="34" charset="0"/>
              <a:buChar char="•"/>
            </a:pPr>
            <a:r>
              <a:rPr lang="fr-FR" b="1" dirty="0">
                <a:solidFill>
                  <a:srgbClr val="2B4A77"/>
                </a:solidFill>
                <a:latin typeface="Calibri" panose="020F0502020204030204" pitchFamily="34" charset="0"/>
                <a:ea typeface="Calibri" panose="020F0502020204030204" pitchFamily="34" charset="0"/>
                <a:cs typeface="Calibri" panose="020F0502020204030204" pitchFamily="34" charset="0"/>
              </a:rPr>
              <a:t>Inconvénients</a:t>
            </a:r>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 : Prend du temps et les problèmes peuvent être mentionnés en termes très abstraits.</a:t>
            </a:r>
          </a:p>
          <a:p>
            <a:endParaRPr lang="fr-FR"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Ensuite, laissez les participants se rassembler en groupes en fonction de leurs besoins et de ce qu'ils peuvent s'offrir les uns aux autres. Ils doivent décider eux-mêmes de la meilleure façon d'apprendre ensemble. En ce sens, vous ne devez rien leur imposer.</a:t>
            </a:r>
          </a:p>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305284"/>
              </a:buClr>
              <a:buFont typeface="Wingdings" panose="05000000000000000000" pitchFamily="2" charset="2"/>
              <a:buChar char="q"/>
            </a:pPr>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Veillez à ce que les règles soient également respectées dans les interactions en petits groupes.</a:t>
            </a:r>
          </a:p>
          <a:p>
            <a:pPr marL="285750" indent="-285750">
              <a:buClr>
                <a:srgbClr val="305284"/>
              </a:buClr>
              <a:buFont typeface="Wingdings" panose="05000000000000000000" pitchFamily="2" charset="2"/>
              <a:buChar char="q"/>
            </a:pPr>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Vérifiez s'il existe des problèmes de communication ou de langue que vous ou d'autres membres peuvent aider à résoudre.</a:t>
            </a:r>
          </a:p>
          <a:p>
            <a:pPr marL="285750" indent="-285750">
              <a:buClr>
                <a:srgbClr val="305284"/>
              </a:buClr>
              <a:buFont typeface="Wingdings" panose="05000000000000000000" pitchFamily="2" charset="2"/>
              <a:buChar char="q"/>
            </a:pPr>
            <a:r>
              <a:rPr lang="fr-FR" dirty="0">
                <a:solidFill>
                  <a:srgbClr val="2B4A77"/>
                </a:solidFill>
                <a:latin typeface="Calibri" panose="020F0502020204030204" pitchFamily="34" charset="0"/>
                <a:ea typeface="Calibri" panose="020F0502020204030204" pitchFamily="34" charset="0"/>
                <a:cs typeface="Calibri" panose="020F0502020204030204" pitchFamily="34" charset="0"/>
              </a:rPr>
              <a:t>Découragez les groupes ou personnes à s’isoler. Veillez à ce qu'il y ait un sentiment d'unité dans le club et permettez aux gens de passer d'un groupe à l'autre.</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59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1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557" name="Google Shape;557;p13"/>
          <p:cNvSpPr txBox="1">
            <a:spLocks noGrp="1"/>
          </p:cNvSpPr>
          <p:nvPr>
            <p:ph type="body" idx="3"/>
          </p:nvPr>
        </p:nvSpPr>
        <p:spPr>
          <a:xfrm>
            <a:off x="1014293" y="234311"/>
            <a:ext cx="5873204" cy="1611822"/>
          </a:xfrm>
          <a:prstGeom prst="rect">
            <a:avLst/>
          </a:prstGeom>
          <a:noFill/>
          <a:ln>
            <a:noFill/>
          </a:ln>
        </p:spPr>
        <p:txBody>
          <a:bodyPr spcFirstLastPara="1" wrap="square" lIns="91425" tIns="45700" rIns="91425" bIns="45700" anchor="t" anchorCtr="0">
            <a:noAutofit/>
          </a:bodyPr>
          <a:lstStyle/>
          <a:p>
            <a:pPr algn="l"/>
            <a:r>
              <a:rPr lang="en-IE" b="0" dirty="0"/>
              <a:t>TELL ME AND I FORGET, TEACH ME AND I MAY REMEMBER, INVOLVE ME AND I LEARN</a:t>
            </a:r>
          </a:p>
          <a:p>
            <a:pPr marL="0" indent="0">
              <a:spcBef>
                <a:spcPts val="0"/>
              </a:spcBef>
              <a:buSzPts val="1600"/>
            </a:pPr>
            <a:r>
              <a:rPr lang="en-IE" sz="1100" dirty="0"/>
              <a:t>Benjamin Franklin</a:t>
            </a:r>
          </a:p>
          <a:p>
            <a:pPr marL="0" lvl="0" indent="0" algn="ctr" rtl="0">
              <a:lnSpc>
                <a:spcPct val="100000"/>
              </a:lnSpc>
              <a:spcBef>
                <a:spcPts val="2267"/>
              </a:spcBef>
              <a:spcAft>
                <a:spcPts val="0"/>
              </a:spcAft>
              <a:buClr>
                <a:schemeClr val="lt1"/>
              </a:buClr>
              <a:buSzPts val="2200"/>
              <a:buNone/>
            </a:pPr>
            <a:endParaRPr b="0" dirty="0"/>
          </a:p>
        </p:txBody>
      </p:sp>
      <p:pic>
        <p:nvPicPr>
          <p:cNvPr id="559" name="Google Shape;559;p13"/>
          <p:cNvPicPr preferRelativeResize="0">
            <a:picLocks noGrp="1"/>
          </p:cNvPicPr>
          <p:nvPr>
            <p:ph type="pic" idx="2"/>
          </p:nvPr>
        </p:nvPicPr>
        <p:blipFill rotWithShape="1">
          <a:blip r:embed="rId3">
            <a:alphaModFix/>
          </a:blip>
          <a:srcRect t="16667" b="16666"/>
          <a:stretch/>
        </p:blipFill>
        <p:spPr>
          <a:xfrm>
            <a:off x="1273455" y="2729130"/>
            <a:ext cx="5035826" cy="5035826"/>
          </a:xfrm>
          <a:prstGeom prst="rect">
            <a:avLst/>
          </a:prstGeom>
          <a:noFill/>
          <a:ln>
            <a:noFill/>
          </a:ln>
        </p:spPr>
      </p:pic>
      <p:grpSp>
        <p:nvGrpSpPr>
          <p:cNvPr id="560" name="Google Shape;560;p13"/>
          <p:cNvGrpSpPr/>
          <p:nvPr/>
        </p:nvGrpSpPr>
        <p:grpSpPr>
          <a:xfrm>
            <a:off x="5775859" y="3963577"/>
            <a:ext cx="1487826" cy="1083162"/>
            <a:chOff x="3400450" y="986392"/>
            <a:chExt cx="1487826" cy="1083162"/>
          </a:xfrm>
        </p:grpSpPr>
        <p:sp>
          <p:nvSpPr>
            <p:cNvPr id="561" name="Google Shape;561;p1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62" name="Google Shape;562;p1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pic>
        <p:nvPicPr>
          <p:cNvPr id="3" name="Image 2">
            <a:extLst>
              <a:ext uri="{FF2B5EF4-FFF2-40B4-BE49-F238E27FC236}">
                <a16:creationId xmlns:a16="http://schemas.microsoft.com/office/drawing/2014/main" id="{C51B3204-610E-CC28-5194-6E3841E420BE}"/>
              </a:ext>
            </a:extLst>
          </p:cNvPr>
          <p:cNvPicPr>
            <a:picLocks noChangeAspect="1"/>
          </p:cNvPicPr>
          <p:nvPr/>
        </p:nvPicPr>
        <p:blipFill>
          <a:blip r:embed="rId4"/>
          <a:stretch>
            <a:fillRect/>
          </a:stretch>
        </p:blipFill>
        <p:spPr>
          <a:xfrm>
            <a:off x="3170184" y="5196541"/>
            <a:ext cx="1219306" cy="2987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01</a:t>
            </a:r>
            <a:endParaRPr/>
          </a:p>
        </p:txBody>
      </p:sp>
      <p:sp>
        <p:nvSpPr>
          <p:cNvPr id="457" name="Google Shape;457;p3"/>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INTRODUCTION</a:t>
            </a:r>
            <a:endParaRPr dirty="0"/>
          </a:p>
        </p:txBody>
      </p:sp>
      <p:sp>
        <p:nvSpPr>
          <p:cNvPr id="458" name="Google Shape;458;p3"/>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02</a:t>
            </a:r>
            <a:endParaRPr/>
          </a:p>
        </p:txBody>
      </p:sp>
      <p:sp>
        <p:nvSpPr>
          <p:cNvPr id="459" name="Google Shape;459;p3"/>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CONSTITUER UN CLUB</a:t>
            </a:r>
            <a:endParaRPr dirty="0"/>
          </a:p>
        </p:txBody>
      </p:sp>
      <p:sp>
        <p:nvSpPr>
          <p:cNvPr id="460" name="Google Shape;460;p3"/>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03</a:t>
            </a:r>
            <a:endParaRPr/>
          </a:p>
        </p:txBody>
      </p:sp>
      <p:sp>
        <p:nvSpPr>
          <p:cNvPr id="461" name="Google Shape;461;p3"/>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GERER UN CLUB</a:t>
            </a:r>
            <a:endParaRPr dirty="0"/>
          </a:p>
        </p:txBody>
      </p:sp>
      <p:sp>
        <p:nvSpPr>
          <p:cNvPr id="462" name="Google Shape;462;p3"/>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04</a:t>
            </a:r>
            <a:endParaRPr/>
          </a:p>
        </p:txBody>
      </p:sp>
      <p:sp>
        <p:nvSpPr>
          <p:cNvPr id="463" name="Google Shape;463;p3"/>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OUTILS NUMERIQUES </a:t>
            </a:r>
            <a:endParaRPr dirty="0"/>
          </a:p>
        </p:txBody>
      </p:sp>
      <p:sp>
        <p:nvSpPr>
          <p:cNvPr id="464" name="Google Shape;464;p3"/>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500"/>
              <a:buNone/>
            </a:pPr>
            <a:r>
              <a:rPr lang="en-US" dirty="0" err="1"/>
              <a:t>Contenu</a:t>
            </a:r>
            <a:endParaRPr dirty="0"/>
          </a:p>
        </p:txBody>
      </p:sp>
      <p:sp>
        <p:nvSpPr>
          <p:cNvPr id="465" name="Google Shape;465;p3"/>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05</a:t>
            </a:r>
            <a:endParaRPr/>
          </a:p>
        </p:txBody>
      </p:sp>
      <p:sp>
        <p:nvSpPr>
          <p:cNvPr id="466" name="Google Shape;466;p3"/>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ANNEXES</a:t>
            </a:r>
            <a:endParaRPr dirty="0"/>
          </a:p>
        </p:txBody>
      </p:sp>
      <p:sp>
        <p:nvSpPr>
          <p:cNvPr id="468" name="Google Shape;468;p3"/>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CONTACTEZ NOUS !</a:t>
            </a:r>
            <a:endParaRPr dirty="0"/>
          </a:p>
        </p:txBody>
      </p:sp>
      <p:sp>
        <p:nvSpPr>
          <p:cNvPr id="469" name="Google Shape;469;p3"/>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a:t>
            </a:fld>
            <a:endParaRPr sz="700" b="0" i="0">
              <a:solidFill>
                <a:srgbClr val="595959"/>
              </a:solidFill>
              <a:latin typeface="Calibri"/>
              <a:ea typeface="Calibri"/>
              <a:cs typeface="Calibri"/>
              <a:sym typeface="Calibri"/>
            </a:endParaRPr>
          </a:p>
        </p:txBody>
      </p:sp>
      <p:sp>
        <p:nvSpPr>
          <p:cNvPr id="3" name="TextBox 2">
            <a:extLst>
              <a:ext uri="{FF2B5EF4-FFF2-40B4-BE49-F238E27FC236}">
                <a16:creationId xmlns:a16="http://schemas.microsoft.com/office/drawing/2014/main" id="{23411F8F-6694-D1D5-77B7-0B4AC05D6BEB}"/>
              </a:ext>
            </a:extLst>
          </p:cNvPr>
          <p:cNvSpPr txBox="1"/>
          <p:nvPr/>
        </p:nvSpPr>
        <p:spPr>
          <a:xfrm>
            <a:off x="2973040" y="8828658"/>
            <a:ext cx="2922793" cy="1615827"/>
          </a:xfrm>
          <a:prstGeom prst="rect">
            <a:avLst/>
          </a:prstGeom>
          <a:noFill/>
        </p:spPr>
        <p:txBody>
          <a:bodyPr wrap="square">
            <a:spAutoFit/>
          </a:bodyPr>
          <a:lstStyle/>
          <a:p>
            <a:pPr algn="just"/>
            <a:r>
              <a:rPr lang="en-US" sz="1100" dirty="0"/>
              <a:t>CC BY</a:t>
            </a:r>
          </a:p>
          <a:p>
            <a:pPr algn="just"/>
            <a:r>
              <a:rPr lang="en-US" sz="1100" dirty="0"/>
              <a:t>This license enables </a:t>
            </a:r>
            <a:r>
              <a:rPr lang="en-US" sz="1100" dirty="0" err="1"/>
              <a:t>reusers</a:t>
            </a:r>
            <a:r>
              <a:rPr lang="en-US" sz="1100" dirty="0"/>
              <a:t> to distribute, remix, adapt, and build upon the material in any medium or format, so long as attribution is given to the creator. The license allows for commercial use. CC BY includes the following elements:</a:t>
            </a:r>
          </a:p>
          <a:p>
            <a:pPr algn="just"/>
            <a:endParaRPr lang="en-US" sz="1100" dirty="0"/>
          </a:p>
          <a:p>
            <a:pPr algn="just"/>
            <a:r>
              <a:rPr lang="en-US" sz="1100" dirty="0"/>
              <a:t> BY: credit must be given to the creator.</a:t>
            </a:r>
            <a:endParaRPr lang="en-GB" sz="1100" dirty="0"/>
          </a:p>
        </p:txBody>
      </p:sp>
      <p:pic>
        <p:nvPicPr>
          <p:cNvPr id="4" name="Picture 2">
            <a:extLst>
              <a:ext uri="{FF2B5EF4-FFF2-40B4-BE49-F238E27FC236}">
                <a16:creationId xmlns:a16="http://schemas.microsoft.com/office/drawing/2014/main" id="{619FE818-E15F-B29E-2482-13E1EA204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9874" y="8689659"/>
            <a:ext cx="794562" cy="2779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0475" y="5207114"/>
            <a:ext cx="3234376" cy="492524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600"/>
              </a:spcAft>
              <a:buClr>
                <a:srgbClr val="084260"/>
              </a:buClr>
              <a:buSzPts val="1100"/>
              <a:buNone/>
            </a:pPr>
            <a:r>
              <a:rPr lang="fr-FR" sz="1400" dirty="0"/>
              <a:t>Le groupe a besoin d'un canal d'engagement, d'un endroit où rester uni et engagé avant et après les sessions. Les membres du club doivent choisir une plateforme avec laquelle ils sont à l’aise. </a:t>
            </a:r>
          </a:p>
          <a:p>
            <a:pPr marL="0" lvl="0" indent="0" algn="just" rtl="0">
              <a:lnSpc>
                <a:spcPct val="100000"/>
              </a:lnSpc>
              <a:spcBef>
                <a:spcPts val="0"/>
              </a:spcBef>
              <a:spcAft>
                <a:spcPts val="600"/>
              </a:spcAft>
              <a:buClr>
                <a:srgbClr val="084260"/>
              </a:buClr>
              <a:buSzPts val="1100"/>
              <a:buNone/>
            </a:pPr>
            <a:r>
              <a:rPr lang="fr-FR" sz="1400" dirty="0"/>
              <a:t>En cas d'absence d'accord ou d'initiative, il est conseillé à l'animateur de suggérer </a:t>
            </a:r>
            <a:r>
              <a:rPr lang="fr-FR" sz="1400" dirty="0" err="1"/>
              <a:t>Telegram</a:t>
            </a:r>
            <a:r>
              <a:rPr lang="fr-FR" sz="1400" dirty="0"/>
              <a:t>, car : </a:t>
            </a:r>
          </a:p>
          <a:p>
            <a:pPr marL="285750" lvl="0" indent="-285750" algn="just" rtl="0">
              <a:lnSpc>
                <a:spcPct val="100000"/>
              </a:lnSpc>
              <a:spcBef>
                <a:spcPts val="0"/>
              </a:spcBef>
              <a:spcAft>
                <a:spcPts val="600"/>
              </a:spcAft>
              <a:buClr>
                <a:srgbClr val="084260"/>
              </a:buClr>
              <a:buSzPts val="1100"/>
              <a:buFont typeface="Arial" panose="020B0604020202020204" pitchFamily="34" charset="0"/>
              <a:buChar char="•"/>
            </a:pPr>
            <a:r>
              <a:rPr lang="fr-FR" sz="1400" dirty="0"/>
              <a:t>Les participants au club peuvent préserver leur vie privée, les numéros de téléphone ne sont pas partagés. </a:t>
            </a:r>
          </a:p>
          <a:p>
            <a:pPr marL="285750" lvl="0" indent="-285750" algn="just" rtl="0">
              <a:lnSpc>
                <a:spcPct val="100000"/>
              </a:lnSpc>
              <a:spcBef>
                <a:spcPts val="0"/>
              </a:spcBef>
              <a:spcAft>
                <a:spcPts val="600"/>
              </a:spcAft>
              <a:buClr>
                <a:srgbClr val="084260"/>
              </a:buClr>
              <a:buSzPts val="1100"/>
              <a:buFont typeface="Arial" panose="020B0604020202020204" pitchFamily="34" charset="0"/>
              <a:buChar char="•"/>
            </a:pPr>
            <a:r>
              <a:rPr lang="fr-FR" sz="1400" dirty="0"/>
              <a:t>Pour les personnes plus âgées, c'est intuitif. Pour les migrants, il est international. </a:t>
            </a:r>
          </a:p>
          <a:p>
            <a:pPr marL="285750" lvl="0" indent="-285750" algn="just" rtl="0">
              <a:lnSpc>
                <a:spcPct val="100000"/>
              </a:lnSpc>
              <a:spcBef>
                <a:spcPts val="0"/>
              </a:spcBef>
              <a:spcAft>
                <a:spcPts val="600"/>
              </a:spcAft>
              <a:buClr>
                <a:srgbClr val="084260"/>
              </a:buClr>
              <a:buSzPts val="1100"/>
              <a:buFont typeface="Arial" panose="020B0604020202020204" pitchFamily="34" charset="0"/>
              <a:buChar char="•"/>
            </a:pPr>
            <a:r>
              <a:rPr lang="fr-FR" sz="1400" dirty="0"/>
              <a:t>Elle est facile à utiliser de manière spontanée.</a:t>
            </a:r>
          </a:p>
          <a:p>
            <a:pPr marL="285750" lvl="0" indent="-285750" algn="just" rtl="0">
              <a:lnSpc>
                <a:spcPct val="100000"/>
              </a:lnSpc>
              <a:spcBef>
                <a:spcPts val="0"/>
              </a:spcBef>
              <a:spcAft>
                <a:spcPts val="600"/>
              </a:spcAft>
              <a:buClr>
                <a:srgbClr val="084260"/>
              </a:buClr>
              <a:buSzPts val="1100"/>
              <a:buFont typeface="Arial" panose="020B0604020202020204" pitchFamily="34" charset="0"/>
              <a:buChar char="•"/>
            </a:pPr>
            <a:r>
              <a:rPr lang="fr-FR" sz="1400" dirty="0"/>
              <a:t>L'application s'appuie sur un service de </a:t>
            </a:r>
            <a:r>
              <a:rPr lang="fr-FR" sz="1400" dirty="0" err="1"/>
              <a:t>chatbot</a:t>
            </a:r>
            <a:r>
              <a:rPr lang="fr-FR" sz="1400" dirty="0"/>
              <a:t>, qui répond automatiquement aux questions et réponses fréquentes.</a:t>
            </a:r>
            <a:endParaRPr lang="en-US" sz="1400" dirty="0"/>
          </a:p>
        </p:txBody>
      </p:sp>
      <p:sp>
        <p:nvSpPr>
          <p:cNvPr id="509" name="Google Shape;509;p8"/>
          <p:cNvSpPr txBox="1">
            <a:spLocks noGrp="1"/>
          </p:cNvSpPr>
          <p:nvPr>
            <p:ph type="body" idx="4"/>
          </p:nvPr>
        </p:nvSpPr>
        <p:spPr>
          <a:xfrm>
            <a:off x="4086147" y="3163486"/>
            <a:ext cx="3234375" cy="714338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fr-FR" sz="1400" dirty="0"/>
              <a:t>Cela peut permettre de continuer à utiliser les outils et de rencontrer d'autres clubs BESTIE.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Il existe également une page Facebook BESTIE à laquelle les utilisateurs du club peuvent accéder.</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b="1" dirty="0"/>
              <a:t>Les activités du club doivent être attrayantes et pratiques</a:t>
            </a:r>
            <a:r>
              <a:rPr lang="fr-FR" sz="1400" dirty="0"/>
              <a:t>, pour donner aux participants une raison de continuer à participer.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pPr>
            <a:r>
              <a:rPr lang="fr-FR" sz="1400" dirty="0"/>
              <a:t>Veillez à ce que les participants aient une raison de revenir : </a:t>
            </a:r>
          </a:p>
          <a:p>
            <a:pPr marL="0" lvl="0" indent="0" algn="just" rtl="0">
              <a:lnSpc>
                <a:spcPct val="100000"/>
              </a:lnSpc>
              <a:spcBef>
                <a:spcPts val="0"/>
              </a:spcBef>
              <a:spcAft>
                <a:spcPts val="0"/>
              </a:spcAft>
              <a:buClr>
                <a:srgbClr val="084260"/>
              </a:buClr>
              <a:buSzPts val="1100"/>
            </a:pPr>
            <a:endParaRPr lang="fr-FR"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Apprendre de nouvelles compétences en groupe - par exemple, si deux membres décident d'apprendre à monter des vidéos. Cela leur donne une raison de revenir aux sessions.</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S'assurer que les participants quittent les sessions avec un sentiment d'accomplissement.  S'attaquer aux problèmes non résolus, etc.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Promouvoir le club comme un espace où l'on peut se faire de nouveaux amis et créer des réseaux d’entraide.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Permettre aux conversations de se dérouler et éviter d'imposer une dynamique de groupe structurée au détriment de la socialisation naturelle.</a:t>
            </a:r>
            <a:endParaRPr lang="en-US" sz="1400" dirty="0"/>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s-ES" dirty="0"/>
              <a:t>3.5. </a:t>
            </a:r>
            <a:r>
              <a:rPr lang="fr-FR" dirty="0"/>
              <a:t>Maintenir les clubs</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20</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Tree>
    <p:extLst>
      <p:ext uri="{BB962C8B-B14F-4D97-AF65-F5344CB8AC3E}">
        <p14:creationId xmlns:p14="http://schemas.microsoft.com/office/powerpoint/2010/main" val="1619337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720779" y="2345726"/>
            <a:ext cx="2693750" cy="73399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dirty="0"/>
              <a:t>Il serait intéressant de communiquer sur les réalisations potentielles au-delà du club. </a:t>
            </a:r>
          </a:p>
          <a:p>
            <a:pPr marL="0" lvl="0" indent="0" algn="just" rtl="0">
              <a:lnSpc>
                <a:spcPct val="100000"/>
              </a:lnSpc>
              <a:spcBef>
                <a:spcPts val="0"/>
              </a:spcBef>
              <a:spcAft>
                <a:spcPts val="0"/>
              </a:spcAft>
              <a:buClr>
                <a:schemeClr val="lt1"/>
              </a:buClr>
              <a:buSzPts val="1100"/>
              <a:buNone/>
            </a:pPr>
            <a:r>
              <a:rPr lang="fr-FR" sz="1400" dirty="0"/>
              <a:t>Il y a deux façons de le faire :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b="1" dirty="0"/>
              <a:t>En ligne </a:t>
            </a:r>
            <a:r>
              <a:rPr lang="fr-FR" sz="1400" dirty="0"/>
              <a:t>: Par le biais des réseaux sociaux en taguant le profil de BESTIE sur Facebook et/ou LinkedIn. Vous pouvez également le faire via des applications instantanées telles que </a:t>
            </a:r>
            <a:r>
              <a:rPr lang="fr-FR" sz="1400" dirty="0" err="1"/>
              <a:t>Telegram</a:t>
            </a:r>
            <a:r>
              <a:rPr lang="fr-FR" sz="1400" dirty="0"/>
              <a:t> ou WhatsApp.</a:t>
            </a: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b="1" dirty="0"/>
          </a:p>
          <a:p>
            <a:pPr marL="0" lvl="0" indent="0" algn="just" rtl="0">
              <a:lnSpc>
                <a:spcPct val="100000"/>
              </a:lnSpc>
              <a:spcBef>
                <a:spcPts val="0"/>
              </a:spcBef>
              <a:spcAft>
                <a:spcPts val="0"/>
              </a:spcAft>
              <a:buClr>
                <a:schemeClr val="lt1"/>
              </a:buClr>
              <a:buSzPts val="1100"/>
              <a:buNone/>
            </a:pPr>
            <a:r>
              <a:rPr lang="fr-FR" sz="1400" b="1" dirty="0"/>
              <a:t>Hors ligne : </a:t>
            </a:r>
            <a:r>
              <a:rPr lang="fr-FR" sz="1400" dirty="0"/>
              <a:t>Bouche à oreille ou publicité sur des panneaux d'affichage publics (universités, centres d’accueil de jour pour personnes âgées, associations de voisins et de migrants, espaces de travail, etc.)</a:t>
            </a:r>
            <a:endParaRPr lang="en-US" sz="1400" dirty="0"/>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3.6. </a:t>
            </a:r>
            <a:r>
              <a:rPr lang="en-US" dirty="0" err="1"/>
              <a:t>Communiquer</a:t>
            </a: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21</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
        <p:nvSpPr>
          <p:cNvPr id="4" name="CuadroTexto 3">
            <a:extLst>
              <a:ext uri="{FF2B5EF4-FFF2-40B4-BE49-F238E27FC236}">
                <a16:creationId xmlns:a16="http://schemas.microsoft.com/office/drawing/2014/main" id="{5EB4F561-78CD-CCD2-BE8B-AF7A36813FF8}"/>
              </a:ext>
            </a:extLst>
          </p:cNvPr>
          <p:cNvSpPr txBox="1"/>
          <p:nvPr/>
        </p:nvSpPr>
        <p:spPr>
          <a:xfrm>
            <a:off x="1197903" y="5000120"/>
            <a:ext cx="2820690" cy="292388"/>
          </a:xfrm>
          <a:prstGeom prst="rect">
            <a:avLst/>
          </a:prstGeom>
          <a:noFill/>
        </p:spPr>
        <p:txBody>
          <a:bodyPr wrap="square">
            <a:spAutoFit/>
          </a:bodyPr>
          <a:lstStyle/>
          <a:p>
            <a:r>
              <a:rPr lang="en-US" sz="1300" b="1" dirty="0">
                <a:solidFill>
                  <a:srgbClr val="E63275"/>
                </a:solidFill>
                <a:latin typeface="+mj-lt"/>
                <a:ea typeface="Calibri"/>
                <a:cs typeface="Calibri"/>
                <a:sym typeface="Calibri"/>
              </a:rPr>
              <a:t>LEAFLET SAMPLE</a:t>
            </a:r>
            <a:endParaRPr lang="en-GB" sz="1300" b="1" dirty="0"/>
          </a:p>
        </p:txBody>
      </p:sp>
      <p:pic>
        <p:nvPicPr>
          <p:cNvPr id="8" name="Imagen 7" descr="Texto&#10;&#10;Descripción generada automáticamente">
            <a:extLst>
              <a:ext uri="{FF2B5EF4-FFF2-40B4-BE49-F238E27FC236}">
                <a16:creationId xmlns:a16="http://schemas.microsoft.com/office/drawing/2014/main" id="{7434289E-4B2F-BD82-4019-C546C347C6A9}"/>
              </a:ext>
            </a:extLst>
          </p:cNvPr>
          <p:cNvPicPr>
            <a:picLocks noChangeAspect="1"/>
          </p:cNvPicPr>
          <p:nvPr/>
        </p:nvPicPr>
        <p:blipFill rotWithShape="1">
          <a:blip r:embed="rId4"/>
          <a:srcRect l="1400" t="-111" r="1644" b="1122"/>
          <a:stretch/>
        </p:blipFill>
        <p:spPr>
          <a:xfrm>
            <a:off x="1068464" y="5308737"/>
            <a:ext cx="1967021" cy="2692402"/>
          </a:xfrm>
          <a:prstGeom prst="rect">
            <a:avLst/>
          </a:prstGeom>
          <a:ln w="38100">
            <a:solidFill>
              <a:schemeClr val="bg1"/>
            </a:solidFill>
          </a:ln>
        </p:spPr>
      </p:pic>
    </p:spTree>
    <p:extLst>
      <p:ext uri="{BB962C8B-B14F-4D97-AF65-F5344CB8AC3E}">
        <p14:creationId xmlns:p14="http://schemas.microsoft.com/office/powerpoint/2010/main" val="4046187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663420" y="525561"/>
            <a:ext cx="4678386" cy="1398169"/>
          </a:xfrm>
          <a:prstGeom prst="rect">
            <a:avLst/>
          </a:prstGeom>
          <a:noFill/>
          <a:ln>
            <a:noFill/>
          </a:ln>
        </p:spPr>
        <p:txBody>
          <a:bodyPr spcFirstLastPara="1" wrap="square" lIns="91425" tIns="45700" rIns="91425" bIns="45700" anchor="ctr" anchorCtr="0">
            <a:normAutofit fontScale="25000" lnSpcReduction="20000"/>
          </a:bodyPr>
          <a:lstStyle/>
          <a:p>
            <a:pPr>
              <a:lnSpc>
                <a:spcPct val="120000"/>
              </a:lnSpc>
            </a:pPr>
            <a:r>
              <a:rPr lang="fr-FR" sz="5800" dirty="0"/>
              <a:t>POUR LES CHOSES QUE NOUS DEVONS APPRENDRE AVANT DE POUVOIR LES FAIRE, NOUS APPRENONS EN LES FAISANT</a:t>
            </a:r>
          </a:p>
          <a:p>
            <a:pPr>
              <a:lnSpc>
                <a:spcPct val="120000"/>
              </a:lnSpc>
            </a:pPr>
            <a:r>
              <a:rPr lang="en-IE" sz="4400" b="1" dirty="0"/>
              <a:t>Aristotle</a:t>
            </a: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22</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3" name="Google Shape;567;p14">
            <a:extLst>
              <a:ext uri="{FF2B5EF4-FFF2-40B4-BE49-F238E27FC236}">
                <a16:creationId xmlns:a16="http://schemas.microsoft.com/office/drawing/2014/main" id="{5D8C406B-5FD8-31E5-AA66-16A375670FF9}"/>
              </a:ext>
            </a:extLst>
          </p:cNvPr>
          <p:cNvSpPr txBox="1">
            <a:spLocks/>
          </p:cNvSpPr>
          <p:nvPr/>
        </p:nvSpPr>
        <p:spPr>
          <a:xfrm>
            <a:off x="551287" y="3303261"/>
            <a:ext cx="3228550" cy="5263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s-ES" sz="1600" b="1" dirty="0">
                <a:solidFill>
                  <a:srgbClr val="E63275"/>
                </a:solidFill>
                <a:latin typeface="+mj-lt"/>
              </a:rPr>
              <a:t>3.7. </a:t>
            </a:r>
            <a:r>
              <a:rPr lang="es-ES" sz="1600" b="1" dirty="0" err="1">
                <a:solidFill>
                  <a:srgbClr val="E63275"/>
                </a:solidFill>
                <a:latin typeface="+mj-lt"/>
              </a:rPr>
              <a:t>Evaluation</a:t>
            </a:r>
            <a:endParaRPr lang="es-ES" sz="1600" b="1" dirty="0">
              <a:solidFill>
                <a:srgbClr val="E63275"/>
              </a:solidFill>
              <a:latin typeface="+mj-lt"/>
            </a:endParaRPr>
          </a:p>
          <a:p>
            <a:pPr marL="0" indent="0" algn="l">
              <a:spcBef>
                <a:spcPts val="2267"/>
              </a:spcBef>
              <a:buSzPts val="2200"/>
            </a:pPr>
            <a:endParaRPr lang="es-ES" sz="1600" b="1" dirty="0">
              <a:latin typeface="+mj-lt"/>
            </a:endParaRPr>
          </a:p>
        </p:txBody>
      </p:sp>
      <p:sp>
        <p:nvSpPr>
          <p:cNvPr id="10" name="CuadroTexto 9">
            <a:extLst>
              <a:ext uri="{FF2B5EF4-FFF2-40B4-BE49-F238E27FC236}">
                <a16:creationId xmlns:a16="http://schemas.microsoft.com/office/drawing/2014/main" id="{3AFC9BC1-F501-295C-FD60-3AEA103E1430}"/>
              </a:ext>
            </a:extLst>
          </p:cNvPr>
          <p:cNvSpPr txBox="1"/>
          <p:nvPr/>
        </p:nvSpPr>
        <p:spPr>
          <a:xfrm>
            <a:off x="551287" y="3621649"/>
            <a:ext cx="6769235" cy="6555641"/>
          </a:xfrm>
          <a:prstGeom prst="rect">
            <a:avLst/>
          </a:prstGeom>
          <a:noFill/>
        </p:spPr>
        <p:txBody>
          <a:bodyPr wrap="square">
            <a:spAutoFit/>
          </a:bodyPr>
          <a:lstStyle/>
          <a:p>
            <a:pPr algn="just"/>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Vous devez procéder à une évaluation et demander un retour d'information après chaque session.</a:t>
            </a:r>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fr-FR" b="1" dirty="0">
                <a:solidFill>
                  <a:srgbClr val="305284"/>
                </a:solidFill>
                <a:latin typeface="Calibri" panose="020F0502020204030204" pitchFamily="34" charset="0"/>
                <a:ea typeface="Calibri" panose="020F0502020204030204" pitchFamily="34" charset="0"/>
                <a:cs typeface="Calibri" panose="020F0502020204030204" pitchFamily="34" charset="0"/>
              </a:rPr>
              <a:t>Évaluation des compétences et des réalisations numériques</a:t>
            </a:r>
          </a:p>
          <a:p>
            <a:pPr algn="just">
              <a:buClr>
                <a:srgbClr val="2B4A77"/>
              </a:buClr>
            </a:pPr>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Prenez l'exemple du tableau suivant ; laissez un espace vide s'il n'y a pas eu de progrès.</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La colonne des objectifs concerne les objectifs généraux du membre (ceux-ci peuvent changer). La colonne progrès s'applique à ce qui a été fait pendant la session.</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Evaluation des </a:t>
            </a:r>
            <a:r>
              <a:rPr lang="en-US" b="1" dirty="0" err="1">
                <a:solidFill>
                  <a:srgbClr val="305284"/>
                </a:solidFill>
                <a:latin typeface="Calibri" panose="020F0502020204030204" pitchFamily="34" charset="0"/>
                <a:ea typeface="Calibri" panose="020F0502020204030204" pitchFamily="34" charset="0"/>
                <a:cs typeface="Calibri" panose="020F0502020204030204" pitchFamily="34" charset="0"/>
              </a:rPr>
              <a:t>dynamiques</a:t>
            </a: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 du </a:t>
            </a:r>
            <a:r>
              <a:rPr lang="en-US" b="1" dirty="0" err="1">
                <a:solidFill>
                  <a:srgbClr val="305284"/>
                </a:solidFill>
                <a:latin typeface="Calibri" panose="020F0502020204030204" pitchFamily="34" charset="0"/>
                <a:ea typeface="Calibri" panose="020F0502020204030204" pitchFamily="34" charset="0"/>
                <a:cs typeface="Calibri" panose="020F0502020204030204" pitchFamily="34" charset="0"/>
              </a:rPr>
              <a:t>groupe</a:t>
            </a: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 et de la reunion</a:t>
            </a:r>
          </a:p>
          <a:p>
            <a:pPr algn="just"/>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Pour encourager les participants à assister aux prochaines réunions, veuillez évaluer les outils et les formats utilisés lors de chaque session.  </a:t>
            </a:r>
          </a:p>
          <a:p>
            <a:pPr algn="just"/>
            <a:endParaRPr lang="fr-FR"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Voici un exemple de la manière de procéder :</a:t>
            </a:r>
          </a:p>
          <a:p>
            <a:pPr algn="just"/>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Créez un tableau avec les éléments avec lesquels tout le monde s'est senti à l'aise et les éléments qu'ils n'ont pas aimés ou appréciés. Chacun peut participer et partager ses sentiments au cours de la session.</a:t>
            </a:r>
          </a:p>
          <a:p>
            <a:pPr marL="285750" indent="-285750" algn="just">
              <a:buFont typeface="Arial" panose="020B0604020202020204" pitchFamily="34" charset="0"/>
              <a:buChar char="•"/>
            </a:pPr>
            <a:r>
              <a:rPr lang="fr-FR" b="1" dirty="0">
                <a:solidFill>
                  <a:srgbClr val="305284"/>
                </a:solidFill>
                <a:latin typeface="Calibri" panose="020F0502020204030204" pitchFamily="34" charset="0"/>
                <a:ea typeface="Calibri" panose="020F0502020204030204" pitchFamily="34" charset="0"/>
                <a:cs typeface="Calibri" panose="020F0502020204030204" pitchFamily="34" charset="0"/>
              </a:rPr>
              <a:t>Avantages</a:t>
            </a:r>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 : C'est un bon moyen d'identifier les activités les moins efficaces et de décider de ne pas les répéter.</a:t>
            </a:r>
          </a:p>
          <a:p>
            <a:pPr marL="285750" indent="-285750" algn="just">
              <a:buFont typeface="Arial" panose="020B0604020202020204" pitchFamily="34" charset="0"/>
              <a:buChar char="•"/>
            </a:pPr>
            <a:r>
              <a:rPr lang="fr-FR" b="1" dirty="0">
                <a:solidFill>
                  <a:srgbClr val="305284"/>
                </a:solidFill>
                <a:latin typeface="Calibri" panose="020F0502020204030204" pitchFamily="34" charset="0"/>
                <a:ea typeface="Calibri" panose="020F0502020204030204" pitchFamily="34" charset="0"/>
                <a:cs typeface="Calibri" panose="020F0502020204030204" pitchFamily="34" charset="0"/>
              </a:rPr>
              <a:t>Inconvénients</a:t>
            </a:r>
            <a:r>
              <a:rPr lang="fr-FR" dirty="0">
                <a:solidFill>
                  <a:srgbClr val="305284"/>
                </a:solidFill>
                <a:latin typeface="Calibri" panose="020F0502020204030204" pitchFamily="34" charset="0"/>
                <a:ea typeface="Calibri" panose="020F0502020204030204" pitchFamily="34" charset="0"/>
                <a:cs typeface="Calibri" panose="020F0502020204030204" pitchFamily="34" charset="0"/>
              </a:rPr>
              <a:t> : chacun peut ne pas partager les activités qu'il n'a pas appréciées.</a:t>
            </a:r>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8" name="Tabla 17">
            <a:extLst>
              <a:ext uri="{FF2B5EF4-FFF2-40B4-BE49-F238E27FC236}">
                <a16:creationId xmlns:a16="http://schemas.microsoft.com/office/drawing/2014/main" id="{0C55D79B-D7F9-6131-56DB-1B4532E2A234}"/>
              </a:ext>
            </a:extLst>
          </p:cNvPr>
          <p:cNvGraphicFramePr>
            <a:graphicFrameLocks noGrp="1"/>
          </p:cNvGraphicFramePr>
          <p:nvPr>
            <p:extLst>
              <p:ext uri="{D42A27DB-BD31-4B8C-83A1-F6EECF244321}">
                <p14:modId xmlns:p14="http://schemas.microsoft.com/office/powerpoint/2010/main" val="2079430597"/>
              </p:ext>
            </p:extLst>
          </p:nvPr>
        </p:nvGraphicFramePr>
        <p:xfrm>
          <a:off x="986972" y="4742983"/>
          <a:ext cx="6021415" cy="2278744"/>
        </p:xfrm>
        <a:graphic>
          <a:graphicData uri="http://schemas.openxmlformats.org/drawingml/2006/table">
            <a:tbl>
              <a:tblPr bandRow="1"/>
              <a:tblGrid>
                <a:gridCol w="1183267">
                  <a:extLst>
                    <a:ext uri="{9D8B030D-6E8A-4147-A177-3AD203B41FA5}">
                      <a16:colId xmlns:a16="http://schemas.microsoft.com/office/drawing/2014/main" val="3546582990"/>
                    </a:ext>
                  </a:extLst>
                </a:gridCol>
                <a:gridCol w="2096940">
                  <a:extLst>
                    <a:ext uri="{9D8B030D-6E8A-4147-A177-3AD203B41FA5}">
                      <a16:colId xmlns:a16="http://schemas.microsoft.com/office/drawing/2014/main" val="527744872"/>
                    </a:ext>
                  </a:extLst>
                </a:gridCol>
                <a:gridCol w="2741208">
                  <a:extLst>
                    <a:ext uri="{9D8B030D-6E8A-4147-A177-3AD203B41FA5}">
                      <a16:colId xmlns:a16="http://schemas.microsoft.com/office/drawing/2014/main" val="1097377319"/>
                    </a:ext>
                  </a:extLst>
                </a:gridCol>
              </a:tblGrid>
              <a:tr h="231714">
                <a:tc>
                  <a:txBody>
                    <a:bodyPr/>
                    <a:lstStyle/>
                    <a:p>
                      <a:pPr algn="ctr">
                        <a:lnSpc>
                          <a:spcPct val="90000"/>
                        </a:lnSpc>
                      </a:pPr>
                      <a:r>
                        <a:rPr lang="en-GB" sz="1200" b="1" i="0" u="none" strike="noStrike" cap="none" dirty="0">
                          <a:solidFill>
                            <a:srgbClr val="E63275"/>
                          </a:solidFill>
                          <a:latin typeface="+mj-lt"/>
                          <a:ea typeface="Calibri"/>
                          <a:cs typeface="Calibri"/>
                          <a:sym typeface="Calibri"/>
                        </a:rPr>
                        <a:t>Member</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Objective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Progress (if applicable)</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13496190"/>
                  </a:ext>
                </a:extLst>
              </a:tr>
              <a:tr h="408258">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Eugenia</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Poster des photos sur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ses</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réseaux</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sociaux</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A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édité</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une</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photo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aujourd’hui</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avec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l’aide</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de Renata</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533326"/>
                  </a:ext>
                </a:extLst>
              </a:tr>
              <a:tr h="540667">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Dan Ye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Créer</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un bon profile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Linkedin</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A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rédigé</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son experience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professionnelles</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avec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l’aide</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de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Grégory</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00203211"/>
                  </a:ext>
                </a:extLst>
              </a:tr>
              <a:tr h="524336">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Gregory</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Obtenir</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son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avis</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d’imposition</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via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l’administration</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en</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ligne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17726936"/>
                  </a:ext>
                </a:extLst>
              </a:tr>
              <a:tr h="573769">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Omnia</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Programmation</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en</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r>
                        <a:rPr lang="en-GB"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langage</a:t>
                      </a: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Python</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fr-FR"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Dan </a:t>
                      </a:r>
                      <a:r>
                        <a:rPr lang="fr-FR" sz="1200" dirty="0" err="1">
                          <a:solidFill>
                            <a:srgbClr val="1F497D"/>
                          </a:solidFill>
                          <a:effectLst/>
                          <a:latin typeface="Calibri" panose="020F0502020204030204" pitchFamily="34" charset="0"/>
                          <a:ea typeface="Calibri" panose="020F0502020204030204" pitchFamily="34" charset="0"/>
                          <a:cs typeface="Calibri" panose="020F0502020204030204" pitchFamily="34" charset="0"/>
                        </a:rPr>
                        <a:t>Ye</a:t>
                      </a:r>
                      <a:r>
                        <a:rPr lang="fr-FR"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lui a montré des tutoriels intéressants</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0639814"/>
                  </a:ext>
                </a:extLst>
              </a:tr>
            </a:tbl>
          </a:graphicData>
        </a:graphic>
      </p:graphicFrame>
    </p:spTree>
    <p:extLst>
      <p:ext uri="{BB962C8B-B14F-4D97-AF65-F5344CB8AC3E}">
        <p14:creationId xmlns:p14="http://schemas.microsoft.com/office/powerpoint/2010/main" val="3952665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04</a:t>
            </a:r>
            <a:endParaRPr dirty="0"/>
          </a:p>
        </p:txBody>
      </p:sp>
      <p:sp>
        <p:nvSpPr>
          <p:cNvPr id="475" name="Google Shape;475;p4"/>
          <p:cNvSpPr txBox="1">
            <a:spLocks noGrp="1"/>
          </p:cNvSpPr>
          <p:nvPr>
            <p:ph type="body" idx="2"/>
          </p:nvPr>
        </p:nvSpPr>
        <p:spPr>
          <a:xfrm>
            <a:off x="3362632" y="3124029"/>
            <a:ext cx="3864078"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fr-FR" dirty="0"/>
              <a:t>DES OUTILS NUMÉRIQUES POUR LA RÉALISATION DES ACTIVITÉS</a:t>
            </a:r>
            <a:endParaRPr dirty="0"/>
          </a:p>
        </p:txBody>
      </p:sp>
    </p:spTree>
    <p:extLst>
      <p:ext uri="{BB962C8B-B14F-4D97-AF65-F5344CB8AC3E}">
        <p14:creationId xmlns:p14="http://schemas.microsoft.com/office/powerpoint/2010/main" val="3578990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4473736" y="1163255"/>
            <a:ext cx="2429178"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PLATEFORME VIDEO</a:t>
            </a:r>
          </a:p>
        </p:txBody>
      </p:sp>
      <p:sp>
        <p:nvSpPr>
          <p:cNvPr id="590" name="Google Shape;590;p16"/>
          <p:cNvSpPr txBox="1">
            <a:spLocks noGrp="1"/>
          </p:cNvSpPr>
          <p:nvPr>
            <p:ph type="body" idx="2"/>
          </p:nvPr>
        </p:nvSpPr>
        <p:spPr>
          <a:xfrm>
            <a:off x="4721566" y="1590697"/>
            <a:ext cx="2024011" cy="10953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n-US" sz="1400" dirty="0"/>
              <a:t>Pour les </a:t>
            </a:r>
            <a:r>
              <a:rPr lang="en-US" sz="1400" dirty="0" err="1"/>
              <a:t>appels</a:t>
            </a:r>
            <a:r>
              <a:rPr lang="en-US" sz="1400" dirty="0"/>
              <a:t> </a:t>
            </a:r>
            <a:r>
              <a:rPr lang="en-US" sz="1400" dirty="0" err="1"/>
              <a:t>vidéo</a:t>
            </a:r>
            <a:r>
              <a:rPr lang="en-US" sz="1400" dirty="0"/>
              <a:t> et les sessions </a:t>
            </a:r>
            <a:r>
              <a:rPr lang="en-US" sz="1400" dirty="0" err="1"/>
              <a:t>hybrides</a:t>
            </a:r>
            <a:r>
              <a:rPr lang="en-US" sz="1400" dirty="0"/>
              <a:t>, </a:t>
            </a:r>
            <a:r>
              <a:rPr lang="en-US" sz="1400" dirty="0" err="1"/>
              <a:t>vous</a:t>
            </a:r>
            <a:r>
              <a:rPr lang="en-US" sz="1400" dirty="0"/>
              <a:t> </a:t>
            </a:r>
            <a:r>
              <a:rPr lang="en-US" sz="1400" dirty="0" err="1"/>
              <a:t>pouvez</a:t>
            </a:r>
            <a:r>
              <a:rPr lang="en-US" sz="1400" dirty="0"/>
              <a:t> explorer : MS Teams, Google Meets, </a:t>
            </a:r>
            <a:r>
              <a:rPr lang="en-US" sz="1400" dirty="0" err="1"/>
              <a:t>Jitsy</a:t>
            </a:r>
            <a:r>
              <a:rPr lang="en-US" sz="1400" dirty="0"/>
              <a:t>, Zoom, Skype, WhatsApp</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24</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12" name="Google Shape;589;p16">
            <a:extLst>
              <a:ext uri="{FF2B5EF4-FFF2-40B4-BE49-F238E27FC236}">
                <a16:creationId xmlns:a16="http://schemas.microsoft.com/office/drawing/2014/main" id="{03E16915-B709-4085-F28D-A1107AB5026E}"/>
              </a:ext>
            </a:extLst>
          </p:cNvPr>
          <p:cNvSpPr txBox="1">
            <a:spLocks/>
          </p:cNvSpPr>
          <p:nvPr/>
        </p:nvSpPr>
        <p:spPr>
          <a:xfrm>
            <a:off x="4529595" y="3874871"/>
            <a:ext cx="2579128" cy="7174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n-GB" dirty="0"/>
              <a:t>TROUVER DES MEMBRES</a:t>
            </a:r>
          </a:p>
        </p:txBody>
      </p:sp>
      <p:sp>
        <p:nvSpPr>
          <p:cNvPr id="13" name="Google Shape;590;p16">
            <a:extLst>
              <a:ext uri="{FF2B5EF4-FFF2-40B4-BE49-F238E27FC236}">
                <a16:creationId xmlns:a16="http://schemas.microsoft.com/office/drawing/2014/main" id="{51368887-FA1F-9070-3F2B-6E186280D8BB}"/>
              </a:ext>
            </a:extLst>
          </p:cNvPr>
          <p:cNvSpPr txBox="1">
            <a:spLocks/>
          </p:cNvSpPr>
          <p:nvPr/>
        </p:nvSpPr>
        <p:spPr>
          <a:xfrm>
            <a:off x="4721566" y="4592288"/>
            <a:ext cx="202401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fr-FR" sz="1400" dirty="0"/>
              <a:t>Trouver des personnes pour rejoindre des initiatives numériques sociales telles que : </a:t>
            </a:r>
            <a:r>
              <a:rPr lang="en-US" sz="1400" dirty="0">
                <a:solidFill>
                  <a:schemeClr val="accent6">
                    <a:lumMod val="75000"/>
                  </a:schemeClr>
                </a:solidFill>
                <a:hlinkClick r:id="rId4">
                  <a:extLst>
                    <a:ext uri="{A12FA001-AC4F-418D-AE19-62706E023703}">
                      <ahyp:hlinkClr xmlns:ahyp="http://schemas.microsoft.com/office/drawing/2018/hyperlinkcolor" val="tx"/>
                    </a:ext>
                  </a:extLst>
                </a:hlinkClick>
              </a:rPr>
              <a:t>Empodera.org </a:t>
            </a:r>
            <a:endParaRPr lang="es-ES" sz="1400" dirty="0">
              <a:solidFill>
                <a:schemeClr val="accent6">
                  <a:lumMod val="75000"/>
                </a:schemeClr>
              </a:solidFill>
            </a:endParaRPr>
          </a:p>
        </p:txBody>
      </p:sp>
      <p:sp>
        <p:nvSpPr>
          <p:cNvPr id="14" name="Google Shape;589;p16">
            <a:extLst>
              <a:ext uri="{FF2B5EF4-FFF2-40B4-BE49-F238E27FC236}">
                <a16:creationId xmlns:a16="http://schemas.microsoft.com/office/drawing/2014/main" id="{BFF99069-9E39-4427-0339-73E332A5320D}"/>
              </a:ext>
            </a:extLst>
          </p:cNvPr>
          <p:cNvSpPr txBox="1">
            <a:spLocks/>
          </p:cNvSpPr>
          <p:nvPr/>
        </p:nvSpPr>
        <p:spPr>
          <a:xfrm>
            <a:off x="4569696" y="6595698"/>
            <a:ext cx="2429178" cy="3602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n-GB" dirty="0"/>
              <a:t>ORGANISATION</a:t>
            </a:r>
          </a:p>
        </p:txBody>
      </p:sp>
      <p:sp>
        <p:nvSpPr>
          <p:cNvPr id="15" name="Google Shape;590;p16">
            <a:extLst>
              <a:ext uri="{FF2B5EF4-FFF2-40B4-BE49-F238E27FC236}">
                <a16:creationId xmlns:a16="http://schemas.microsoft.com/office/drawing/2014/main" id="{FA0AA022-CDFF-4333-5AA9-CF5E6102AC00}"/>
              </a:ext>
            </a:extLst>
          </p:cNvPr>
          <p:cNvSpPr txBox="1">
            <a:spLocks/>
          </p:cNvSpPr>
          <p:nvPr/>
        </p:nvSpPr>
        <p:spPr>
          <a:xfrm>
            <a:off x="4746171" y="7288808"/>
            <a:ext cx="214963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fr-FR" sz="1400" dirty="0"/>
              <a:t>Pour planifier des réunions qui conviennent à tout le monde, vous pouvez utiliser des outils tels que Doodle ou </a:t>
            </a:r>
            <a:r>
              <a:rPr lang="fr-FR" sz="1400" dirty="0" err="1"/>
              <a:t>Framadate</a:t>
            </a:r>
            <a:r>
              <a:rPr lang="fr-FR" sz="1400" dirty="0"/>
              <a:t>.</a:t>
            </a:r>
            <a:endParaRPr lang="es-ES" sz="1400" dirty="0"/>
          </a:p>
        </p:txBody>
      </p:sp>
      <p:sp>
        <p:nvSpPr>
          <p:cNvPr id="18" name="Google Shape;510;p8">
            <a:extLst>
              <a:ext uri="{FF2B5EF4-FFF2-40B4-BE49-F238E27FC236}">
                <a16:creationId xmlns:a16="http://schemas.microsoft.com/office/drawing/2014/main" id="{DFDA6573-4897-2502-8DA6-2F5AE0C16BFE}"/>
              </a:ext>
            </a:extLst>
          </p:cNvPr>
          <p:cNvSpPr txBox="1">
            <a:spLocks/>
          </p:cNvSpPr>
          <p:nvPr/>
        </p:nvSpPr>
        <p:spPr>
          <a:xfrm>
            <a:off x="4467198" y="9308595"/>
            <a:ext cx="2900913" cy="4399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fr-FR" sz="1600" dirty="0">
                <a:latin typeface="+mj-lt"/>
              </a:rPr>
              <a:t>Explorez la boîte à outils numérique de BESTIE pour d'autres exemples !</a:t>
            </a:r>
            <a:endParaRPr lang="en-US" sz="1600" dirty="0">
              <a:latin typeface="+mj-lt"/>
            </a:endParaRPr>
          </a:p>
        </p:txBody>
      </p:sp>
    </p:spTree>
    <p:extLst>
      <p:ext uri="{BB962C8B-B14F-4D97-AF65-F5344CB8AC3E}">
        <p14:creationId xmlns:p14="http://schemas.microsoft.com/office/powerpoint/2010/main" val="850554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17"/>
          <p:cNvPicPr preferRelativeResize="0">
            <a:picLocks noGrp="1"/>
          </p:cNvPicPr>
          <p:nvPr>
            <p:ph type="pic" idx="2"/>
          </p:nvPr>
        </p:nvPicPr>
        <p:blipFill rotWithShape="1">
          <a:blip r:embed="rId3">
            <a:alphaModFix/>
          </a:blip>
          <a:srcRect l="3847" t="17688" r="31811" b="24739"/>
          <a:stretch/>
        </p:blipFill>
        <p:spPr>
          <a:xfrm>
            <a:off x="401638" y="393700"/>
            <a:ext cx="6716712" cy="9014859"/>
          </a:xfrm>
          <a:prstGeom prst="rect">
            <a:avLst/>
          </a:prstGeom>
          <a:solidFill>
            <a:srgbClr val="D8D8D8"/>
          </a:solidFill>
          <a:ln>
            <a:noFill/>
          </a:ln>
        </p:spPr>
      </p:pic>
      <p:sp>
        <p:nvSpPr>
          <p:cNvPr id="605" name="Google Shape;605;p1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606" name="Google Shape;606;p17"/>
          <p:cNvSpPr txBox="1">
            <a:spLocks noGrp="1"/>
          </p:cNvSpPr>
          <p:nvPr>
            <p:ph type="body" idx="1"/>
          </p:nvPr>
        </p:nvSpPr>
        <p:spPr>
          <a:xfrm>
            <a:off x="915662" y="1860804"/>
            <a:ext cx="2724332" cy="3610848"/>
          </a:xfrm>
          <a:prstGeom prst="rect">
            <a:avLst/>
          </a:prstGeom>
          <a:noFill/>
          <a:ln>
            <a:noFill/>
          </a:ln>
        </p:spPr>
        <p:txBody>
          <a:bodyPr spcFirstLastPara="1" wrap="square" lIns="91425" tIns="45700" rIns="91425" bIns="45700" anchor="ctr" anchorCtr="0">
            <a:normAutofit fontScale="77500" lnSpcReduction="20000"/>
          </a:bodyPr>
          <a:lstStyle/>
          <a:p>
            <a:pPr algn="l"/>
            <a:r>
              <a:rPr lang="en-IE" sz="2400" b="1" dirty="0">
                <a:effectLst/>
                <a:latin typeface="Helvetica Neue" panose="02000503000000020004" pitchFamily="2" charset="0"/>
              </a:rPr>
              <a:t>   </a:t>
            </a:r>
            <a:r>
              <a:rPr lang="fr-FR" sz="2400" b="1" dirty="0">
                <a:effectLst/>
                <a:latin typeface="Helvetica Neue" panose="02000503000000020004" pitchFamily="2" charset="0"/>
              </a:rPr>
              <a:t>CELUI QUI CESSE D'APPRENDRE EST VIEUX, QU'IL AIT VINGT ANS OU QUATRE-VINGTS ANS.    CELUI QUI CONTINUE À APPRENDRE RESTE JEUNE</a:t>
            </a:r>
          </a:p>
          <a:p>
            <a:pPr algn="l"/>
            <a:endParaRPr lang="en-IE" sz="1600" b="1" dirty="0"/>
          </a:p>
          <a:p>
            <a:pPr marL="0" indent="0">
              <a:lnSpc>
                <a:spcPct val="120000"/>
              </a:lnSpc>
              <a:spcBef>
                <a:spcPts val="0"/>
              </a:spcBef>
              <a:buSzPts val="1100"/>
            </a:pPr>
            <a:r>
              <a:rPr lang="en-IE" sz="1600" b="1" dirty="0"/>
              <a:t>Henry Ford</a:t>
            </a:r>
            <a:endParaRPr sz="1600" b="1" dirty="0"/>
          </a:p>
        </p:txBody>
      </p:sp>
      <p:grpSp>
        <p:nvGrpSpPr>
          <p:cNvPr id="608" name="Google Shape;608;p17"/>
          <p:cNvGrpSpPr/>
          <p:nvPr/>
        </p:nvGrpSpPr>
        <p:grpSpPr>
          <a:xfrm>
            <a:off x="3759994" y="1590415"/>
            <a:ext cx="1487826" cy="1083162"/>
            <a:chOff x="3400450" y="986392"/>
            <a:chExt cx="1487826" cy="1083162"/>
          </a:xfrm>
        </p:grpSpPr>
        <p:sp>
          <p:nvSpPr>
            <p:cNvPr id="609" name="Google Shape;609;p1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610" name="Google Shape;610;p1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611" name="Google Shape;611;p17"/>
          <p:cNvSpPr/>
          <p:nvPr/>
        </p:nvSpPr>
        <p:spPr>
          <a:xfrm>
            <a:off x="4251184" y="6247464"/>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chemeClr val="lt1"/>
              </a:buClr>
              <a:buSzPts val="2200"/>
              <a:buNone/>
            </a:pPr>
            <a:r>
              <a:rPr lang="en-US" dirty="0"/>
              <a:t>www.</a:t>
            </a:r>
            <a:r>
              <a:rPr lang="en-US" b="1" dirty="0"/>
              <a:t>bestieproject</a:t>
            </a:r>
            <a:r>
              <a:rPr lang="en-US" dirty="0"/>
              <a:t>.eu</a:t>
            </a:r>
            <a:endParaRPr dirty="0"/>
          </a:p>
        </p:txBody>
      </p:sp>
      <p:sp>
        <p:nvSpPr>
          <p:cNvPr id="617" name="Google Shape;617;p18"/>
          <p:cNvSpPr txBox="1">
            <a:spLocks noGrp="1"/>
          </p:cNvSpPr>
          <p:nvPr>
            <p:ph type="body" idx="2"/>
          </p:nvPr>
        </p:nvSpPr>
        <p:spPr>
          <a:xfrm>
            <a:off x="3657438" y="9116537"/>
            <a:ext cx="2409535" cy="69059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10B1A2"/>
              </a:buClr>
              <a:buSzPts val="2000"/>
              <a:buNone/>
            </a:pPr>
            <a:r>
              <a:rPr lang="en-US" dirty="0"/>
              <a:t>Suivez-nous</a:t>
            </a:r>
            <a:endParaRPr dirty="0"/>
          </a:p>
        </p:txBody>
      </p:sp>
      <p:grpSp>
        <p:nvGrpSpPr>
          <p:cNvPr id="637" name="Google Shape;637;p18"/>
          <p:cNvGrpSpPr/>
          <p:nvPr/>
        </p:nvGrpSpPr>
        <p:grpSpPr>
          <a:xfrm>
            <a:off x="245648" y="5190857"/>
            <a:ext cx="4705438" cy="2867812"/>
            <a:chOff x="1950804" y="3053151"/>
            <a:chExt cx="5608871" cy="3418425"/>
          </a:xfrm>
        </p:grpSpPr>
        <p:pic>
          <p:nvPicPr>
            <p:cNvPr id="638" name="Google Shape;638;p18"/>
            <p:cNvPicPr preferRelativeResize="0"/>
            <p:nvPr/>
          </p:nvPicPr>
          <p:blipFill rotWithShape="1">
            <a:blip r:embed="rId3">
              <a:alphaModFix/>
            </a:blip>
            <a:srcRect/>
            <a:stretch/>
          </p:blipFill>
          <p:spPr>
            <a:xfrm>
              <a:off x="1950804" y="3053151"/>
              <a:ext cx="5608871" cy="3418425"/>
            </a:xfrm>
            <a:prstGeom prst="rect">
              <a:avLst/>
            </a:prstGeom>
            <a:noFill/>
            <a:ln>
              <a:noFill/>
            </a:ln>
          </p:spPr>
        </p:pic>
        <p:sp>
          <p:nvSpPr>
            <p:cNvPr id="639" name="Google Shape;639;p18"/>
            <p:cNvSpPr/>
            <p:nvPr/>
          </p:nvSpPr>
          <p:spPr>
            <a:xfrm>
              <a:off x="2801073" y="3350555"/>
              <a:ext cx="3981692" cy="25232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8"/>
            <p:cNvSpPr txBox="1"/>
            <p:nvPr/>
          </p:nvSpPr>
          <p:spPr>
            <a:xfrm>
              <a:off x="2801073" y="4337414"/>
              <a:ext cx="3981692" cy="89142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dirty="0">
                  <a:solidFill>
                    <a:srgbClr val="000000"/>
                  </a:solidFill>
                  <a:latin typeface="Calibri"/>
                  <a:ea typeface="Calibri"/>
                  <a:cs typeface="Calibri"/>
                  <a:sym typeface="Calibri"/>
                  <a:hlinkClick r:id="rId4"/>
                </a:rPr>
                <a:t>Site web</a:t>
              </a:r>
              <a:endParaRPr sz="1800" b="0" i="0" dirty="0">
                <a:solidFill>
                  <a:srgbClr val="000000"/>
                </a:solidFill>
                <a:latin typeface="Calibri"/>
                <a:ea typeface="Calibri"/>
                <a:cs typeface="Calibri"/>
                <a:sym typeface="Calibri"/>
              </a:endParaRPr>
            </a:p>
          </p:txBody>
        </p:sp>
      </p:grpSp>
      <p:sp>
        <p:nvSpPr>
          <p:cNvPr id="2" name="Google Shape;475;p4">
            <a:extLst>
              <a:ext uri="{FF2B5EF4-FFF2-40B4-BE49-F238E27FC236}">
                <a16:creationId xmlns:a16="http://schemas.microsoft.com/office/drawing/2014/main" id="{9862D7F1-BECB-BA05-6ED7-67DCC7EF0776}"/>
              </a:ext>
            </a:extLst>
          </p:cNvPr>
          <p:cNvSpPr txBox="1">
            <a:spLocks/>
          </p:cNvSpPr>
          <p:nvPr/>
        </p:nvSpPr>
        <p:spPr>
          <a:xfrm>
            <a:off x="2050026" y="3124029"/>
            <a:ext cx="4016947" cy="4695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spcBef>
                <a:spcPts val="0"/>
              </a:spcBef>
              <a:buClr>
                <a:schemeClr val="lt1"/>
              </a:buClr>
              <a:buSzPts val="3600"/>
            </a:pPr>
            <a:r>
              <a:rPr lang="en-US" sz="3600" dirty="0"/>
              <a:t>CONTACTEZ-NOUS !</a:t>
            </a:r>
          </a:p>
        </p:txBody>
      </p:sp>
      <p:sp>
        <p:nvSpPr>
          <p:cNvPr id="7" name="CuadroTexto 6">
            <a:extLst>
              <a:ext uri="{FF2B5EF4-FFF2-40B4-BE49-F238E27FC236}">
                <a16:creationId xmlns:a16="http://schemas.microsoft.com/office/drawing/2014/main" id="{445BB51D-54E7-C07F-DAAB-071CD48B09DC}"/>
              </a:ext>
            </a:extLst>
          </p:cNvPr>
          <p:cNvSpPr txBox="1"/>
          <p:nvPr/>
        </p:nvSpPr>
        <p:spPr>
          <a:xfrm>
            <a:off x="5449908" y="7517547"/>
            <a:ext cx="2296886" cy="261610"/>
          </a:xfrm>
          <a:prstGeom prst="rect">
            <a:avLst/>
          </a:prstGeom>
          <a:noFill/>
        </p:spPr>
        <p:txBody>
          <a:bodyPr wrap="square">
            <a:spAutoFit/>
          </a:bodyPr>
          <a:lstStyle/>
          <a:p>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BESTIE Facebook Profile</a:t>
            </a:r>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GB" sz="1100" dirty="0"/>
          </a:p>
        </p:txBody>
      </p:sp>
      <p:grpSp>
        <p:nvGrpSpPr>
          <p:cNvPr id="3" name="Graphic 3">
            <a:extLst>
              <a:ext uri="{FF2B5EF4-FFF2-40B4-BE49-F238E27FC236}">
                <a16:creationId xmlns:a16="http://schemas.microsoft.com/office/drawing/2014/main" id="{53FC4972-19F9-2749-B8B1-80F96D52F605}"/>
              </a:ext>
            </a:extLst>
          </p:cNvPr>
          <p:cNvGrpSpPr/>
          <p:nvPr/>
        </p:nvGrpSpPr>
        <p:grpSpPr>
          <a:xfrm>
            <a:off x="5216567" y="9619516"/>
            <a:ext cx="280634" cy="280842"/>
            <a:chOff x="-1196056" y="2499889"/>
            <a:chExt cx="850463" cy="851093"/>
          </a:xfrm>
        </p:grpSpPr>
        <p:sp>
          <p:nvSpPr>
            <p:cNvPr id="4" name="Freeform 24">
              <a:hlinkClick r:id="rId6"/>
              <a:extLst>
                <a:ext uri="{FF2B5EF4-FFF2-40B4-BE49-F238E27FC236}">
                  <a16:creationId xmlns:a16="http://schemas.microsoft.com/office/drawing/2014/main" id="{82A8654D-D81C-0D30-FFDF-E1B9AF9EEEE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84260"/>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25">
              <a:extLst>
                <a:ext uri="{FF2B5EF4-FFF2-40B4-BE49-F238E27FC236}">
                  <a16:creationId xmlns:a16="http://schemas.microsoft.com/office/drawing/2014/main" id="{5A435F24-9CBA-AA85-C6F5-20215319DA2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a:t>01</a:t>
            </a:r>
            <a:endParaRPr/>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INTRODUCTION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341899" y="1826497"/>
            <a:ext cx="6978624" cy="372937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dirty="0"/>
              <a:t>Ce guide a été conçu pour vous aider à créer un  dont l'objectif est de des espaces d'apprentissage et de partage inclusifs.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Dans ces clubs, des personnes d'horizons différents (personnes âgées, jeunes et migrants) passeront du temps ensemble et s'aideront mutuellement à utiliser la technologie avec l’aide d’un facilitateur. Nous souhaitons que ces clubs se développent et perdurent dans le temps.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Utilisez ce guide comme un canevas pour créer des clubs en fonction des besoins de votre communauté. Réfléchissez d'abord à votre propre situation et à celle du groupe avec lequel vous souhaitez entrer en contact. Rappelez-vous que vous pouvez organiser des sessions en personne, en ligne ou hybrides.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La composition de chaque groupe est flexible mais doit être diverse. Dans l'idéal, le groupe sera composé de jeunes, de personnes âgées et de migrants dans des proportions variables. Nous voulons que ces collectifs acquièrent des compétences numériques les uns des autres et créent des liens. </a:t>
            </a:r>
            <a:endParaRPr lang="en-US" sz="1400" dirty="0"/>
          </a:p>
        </p:txBody>
      </p:sp>
      <p:sp>
        <p:nvSpPr>
          <p:cNvPr id="500" name="Google Shape;500;p7"/>
          <p:cNvSpPr txBox="1">
            <a:spLocks noGrp="1"/>
          </p:cNvSpPr>
          <p:nvPr>
            <p:ph type="body" idx="2"/>
          </p:nvPr>
        </p:nvSpPr>
        <p:spPr>
          <a:xfrm>
            <a:off x="559611" y="6471572"/>
            <a:ext cx="4440091" cy="20549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n-GB" sz="1800" b="1" dirty="0">
                <a:solidFill>
                  <a:srgbClr val="EB2788"/>
                </a:solidFill>
                <a:effectLst/>
                <a:latin typeface="+mj-lt"/>
                <a:ea typeface="Arial" panose="020B0604020202020204" pitchFamily="34" charset="0"/>
              </a:rPr>
              <a:t>1.2. Les </a:t>
            </a:r>
            <a:r>
              <a:rPr lang="en-GB" sz="1800" b="1" dirty="0" err="1">
                <a:solidFill>
                  <a:srgbClr val="EB2788"/>
                </a:solidFill>
                <a:effectLst/>
                <a:latin typeface="+mj-lt"/>
                <a:ea typeface="Arial" panose="020B0604020202020204" pitchFamily="34" charset="0"/>
              </a:rPr>
              <a:t>rôles</a:t>
            </a:r>
            <a:r>
              <a:rPr lang="en-GB" sz="1800" b="1" dirty="0">
                <a:solidFill>
                  <a:srgbClr val="EB2788"/>
                </a:solidFill>
                <a:effectLst/>
                <a:latin typeface="+mj-lt"/>
                <a:ea typeface="Arial" panose="020B0604020202020204" pitchFamily="34" charset="0"/>
              </a:rPr>
              <a:t> au sein des clubs</a:t>
            </a:r>
            <a:endParaRPr lang="en-US" sz="1800" b="1" dirty="0">
              <a:latin typeface="+mj-lt"/>
            </a:endParaRPr>
          </a:p>
          <a:p>
            <a:pPr marL="0" lvl="0" indent="0" algn="l" rtl="0">
              <a:lnSpc>
                <a:spcPct val="100000"/>
              </a:lnSpc>
              <a:spcBef>
                <a:spcPts val="2267"/>
              </a:spcBef>
              <a:spcAft>
                <a:spcPts val="0"/>
              </a:spcAft>
              <a:buClr>
                <a:srgbClr val="084260"/>
              </a:buClr>
              <a:buSzPts val="2200"/>
              <a:buNone/>
            </a:pPr>
            <a:endParaRPr lang="en-US" sz="1800" b="1" dirty="0">
              <a:latin typeface="+mj-lt"/>
            </a:endParaRPr>
          </a:p>
        </p:txBody>
      </p:sp>
      <p:sp>
        <p:nvSpPr>
          <p:cNvPr id="502" name="Google Shape;502;p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1.1. </a:t>
            </a:r>
            <a:r>
              <a:rPr lang="en-US" dirty="0" err="1"/>
              <a:t>Qu’est-ce</a:t>
            </a:r>
            <a:r>
              <a:rPr lang="en-US" dirty="0"/>
              <a:t> </a:t>
            </a:r>
            <a:r>
              <a:rPr lang="en-US" dirty="0" err="1"/>
              <a:t>qu’un</a:t>
            </a:r>
            <a:r>
              <a:rPr lang="en-US" dirty="0"/>
              <a:t> club ?</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4</a:t>
            </a:fld>
            <a:endParaRPr sz="700" b="0" i="0">
              <a:solidFill>
                <a:srgbClr val="595959"/>
              </a:solidFill>
              <a:latin typeface="Calibri"/>
              <a:ea typeface="Calibri"/>
              <a:cs typeface="Calibri"/>
              <a:sym typeface="Calibri"/>
            </a:endParaRPr>
          </a:p>
        </p:txBody>
      </p:sp>
      <p:sp>
        <p:nvSpPr>
          <p:cNvPr id="4" name="Google Shape;501;p7">
            <a:extLst>
              <a:ext uri="{FF2B5EF4-FFF2-40B4-BE49-F238E27FC236}">
                <a16:creationId xmlns:a16="http://schemas.microsoft.com/office/drawing/2014/main" id="{A8449BCB-150E-AE9A-8E05-D931B79D7EDB}"/>
              </a:ext>
            </a:extLst>
          </p:cNvPr>
          <p:cNvSpPr txBox="1">
            <a:spLocks noGrp="1"/>
          </p:cNvSpPr>
          <p:nvPr>
            <p:ph type="body" idx="3"/>
          </p:nvPr>
        </p:nvSpPr>
        <p:spPr>
          <a:xfrm>
            <a:off x="341898" y="6750805"/>
            <a:ext cx="6723383" cy="1992304"/>
          </a:xfrm>
          <a:prstGeom prst="rect">
            <a:avLst/>
          </a:prstGeom>
          <a:noFill/>
          <a:ln>
            <a:noFill/>
          </a:ln>
        </p:spPr>
        <p:txBody>
          <a:bodyPr spcFirstLastPara="1" wrap="square" lIns="91425" tIns="45700" rIns="91425" bIns="45700" anchor="t" anchorCtr="0">
            <a:noAutofit/>
          </a:bodyPr>
          <a:lstStyle/>
          <a:p>
            <a:pPr algn="just">
              <a:lnSpc>
                <a:spcPct val="90000"/>
              </a:lnSpc>
            </a:pPr>
            <a:r>
              <a:rPr lang="fr-FR"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Facilitateur </a:t>
            </a:r>
            <a:r>
              <a:rPr lang="fr-FR"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votre rôle consiste à adopter une attitude modératrice et proactive. Vous devez encadrer, soutenir et aider les autres à développer et à exprimer leurs intérêts et leurs compétences. Ce guide vous donnera toutes les informations nécessaires pour savoir quelles sont les étapes à suivre pour devenir animateur et tous les conseils pour créer un club.</a:t>
            </a:r>
          </a:p>
          <a:p>
            <a:pPr algn="just">
              <a:lnSpc>
                <a:spcPct val="90000"/>
              </a:lnSpc>
            </a:pPr>
            <a:r>
              <a:rPr lang="fr-FR"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Membres</a:t>
            </a:r>
            <a:r>
              <a:rPr lang="fr-FR"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 personnes qui fréquentent le club. On attend d'eux une participation active. Leur participation doit être motivée par la curiosité, le besoin et leur propre expérience. Les membres peuvent également être des </a:t>
            </a:r>
            <a:r>
              <a:rPr lang="fr-FR" sz="1400" i="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des</a:t>
            </a:r>
            <a:r>
              <a:rPr lang="fr-FR"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personnes invitées à partager leur expérience. Des personnes différentes doivent être encouragées à jouer ce rôle à chaque fois.</a:t>
            </a:r>
            <a:endParaRPr lang="en-US" sz="1400" i="0" dirty="0">
              <a:effectLst/>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rgbClr val="084260"/>
              </a:buClr>
              <a:buSzPts val="1600"/>
              <a:buNone/>
            </a:pPr>
            <a:endParaRPr lang="en-US" sz="1400" i="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
          <p:cNvSpPr txBox="1">
            <a:spLocks noGrp="1"/>
          </p:cNvSpPr>
          <p:nvPr>
            <p:ph type="body" idx="1"/>
          </p:nvPr>
        </p:nvSpPr>
        <p:spPr>
          <a:xfrm>
            <a:off x="618460" y="981807"/>
            <a:ext cx="2794163" cy="263882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fr-FR" dirty="0"/>
              <a:t>IL N'Y A PAS DE LIMITES OU DE FRONTIÈRES À L’ÈRE DU NUMÉRIQUE</a:t>
            </a:r>
            <a:endParaRPr dirty="0"/>
          </a:p>
        </p:txBody>
      </p:sp>
      <p:sp>
        <p:nvSpPr>
          <p:cNvPr id="488" name="Google Shape;488;p6"/>
          <p:cNvSpPr txBox="1"/>
          <p:nvPr/>
        </p:nvSpPr>
        <p:spPr>
          <a:xfrm>
            <a:off x="470980" y="3144426"/>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200"/>
              <a:buFont typeface="Arial"/>
              <a:buNone/>
            </a:pPr>
            <a:r>
              <a:rPr lang="en-US" sz="1200" b="1" i="0" dirty="0">
                <a:solidFill>
                  <a:schemeClr val="lt1"/>
                </a:solidFill>
                <a:latin typeface="Calibri"/>
                <a:ea typeface="Calibri"/>
                <a:cs typeface="Calibri"/>
                <a:sym typeface="Calibri"/>
              </a:rPr>
              <a:t>Karim Rashid</a:t>
            </a:r>
            <a:endParaRPr sz="1200" b="1" i="1" dirty="0">
              <a:solidFill>
                <a:schemeClr val="lt1"/>
              </a:solidFill>
              <a:latin typeface="Calibri"/>
              <a:ea typeface="Calibri"/>
              <a:cs typeface="Calibri"/>
              <a:sym typeface="Calibri"/>
            </a:endParaRPr>
          </a:p>
        </p:txBody>
      </p:sp>
      <p:grpSp>
        <p:nvGrpSpPr>
          <p:cNvPr id="489" name="Google Shape;489;p6"/>
          <p:cNvGrpSpPr/>
          <p:nvPr/>
        </p:nvGrpSpPr>
        <p:grpSpPr>
          <a:xfrm>
            <a:off x="3412623" y="1136201"/>
            <a:ext cx="1487826" cy="1083162"/>
            <a:chOff x="3400450" y="986392"/>
            <a:chExt cx="1487826" cy="1083162"/>
          </a:xfrm>
        </p:grpSpPr>
        <p:sp>
          <p:nvSpPr>
            <p:cNvPr id="490" name="Google Shape;490;p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91" name="Google Shape;491;p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92" name="Google Shape;492;p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5</a:t>
            </a:fld>
            <a:endParaRPr sz="700" b="0" i="0">
              <a:solidFill>
                <a:srgbClr val="595959"/>
              </a:solidFill>
              <a:latin typeface="Calibri"/>
              <a:ea typeface="Calibri"/>
              <a:cs typeface="Calibri"/>
              <a:sym typeface="Calibri"/>
            </a:endParaRPr>
          </a:p>
        </p:txBody>
      </p:sp>
      <p:pic>
        <p:nvPicPr>
          <p:cNvPr id="493" name="Google Shape;493;p6"/>
          <p:cNvPicPr preferRelativeResize="0">
            <a:picLocks noGrp="1"/>
          </p:cNvPicPr>
          <p:nvPr>
            <p:ph type="pic" idx="2"/>
          </p:nvPr>
        </p:nvPicPr>
        <p:blipFill rotWithShape="1">
          <a:blip r:embed="rId3">
            <a:alphaModFix/>
          </a:blip>
          <a:srcRect l="12850" r="12849"/>
          <a:stretch/>
        </p:blipFill>
        <p:spPr>
          <a:xfrm>
            <a:off x="31548" y="3701709"/>
            <a:ext cx="6056028" cy="5437409"/>
          </a:xfrm>
          <a:prstGeom prst="rect">
            <a:avLst/>
          </a:prstGeom>
          <a:solidFill>
            <a:srgbClr val="D8D8D8"/>
          </a:solidFill>
          <a:ln>
            <a:noFill/>
          </a:ln>
        </p:spPr>
      </p:pic>
      <p:sp>
        <p:nvSpPr>
          <p:cNvPr id="494" name="Google Shape;494;p6"/>
          <p:cNvSpPr/>
          <p:nvPr/>
        </p:nvSpPr>
        <p:spPr>
          <a:xfrm>
            <a:off x="2767441" y="6993360"/>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1396268" y="913616"/>
            <a:ext cx="5711894" cy="946746"/>
          </a:xfrm>
          <a:prstGeom prst="rect">
            <a:avLst/>
          </a:prstGeom>
          <a:noFill/>
          <a:ln>
            <a:noFill/>
          </a:ln>
        </p:spPr>
        <p:txBody>
          <a:bodyPr spcFirstLastPara="1" wrap="square" lIns="91425" tIns="45700" rIns="91425" bIns="45700" anchor="t" anchorCtr="0">
            <a:noAutofit/>
          </a:bodyPr>
          <a:lstStyle/>
          <a:p>
            <a:pPr>
              <a:lnSpc>
                <a:spcPct val="115000"/>
              </a:lnSpc>
              <a:spcBef>
                <a:spcPts val="2000"/>
              </a:spcBef>
              <a:spcAft>
                <a:spcPts val="600"/>
              </a:spcAft>
            </a:pPr>
            <a:r>
              <a:rPr lang="en-GB" sz="1800" dirty="0">
                <a:solidFill>
                  <a:srgbClr val="EB2788"/>
                </a:solidFill>
                <a:effectLst/>
                <a:latin typeface="Arial" panose="020B0604020202020204" pitchFamily="34" charset="0"/>
                <a:ea typeface="Arial" panose="020B0604020202020204" pitchFamily="34" charset="0"/>
              </a:rPr>
              <a:t>1.3. </a:t>
            </a:r>
            <a:r>
              <a:rPr lang="en-GB" sz="1800" dirty="0" err="1">
                <a:solidFill>
                  <a:srgbClr val="EB2788"/>
                </a:solidFill>
                <a:effectLst/>
                <a:latin typeface="Arial" panose="020B0604020202020204" pitchFamily="34" charset="0"/>
                <a:ea typeface="Arial" panose="020B0604020202020204" pitchFamily="34" charset="0"/>
              </a:rPr>
              <a:t>Pourquoi</a:t>
            </a:r>
            <a:r>
              <a:rPr lang="en-GB" sz="1800" dirty="0">
                <a:solidFill>
                  <a:srgbClr val="EB2788"/>
                </a:solidFill>
                <a:effectLst/>
                <a:latin typeface="Arial" panose="020B0604020202020204" pitchFamily="34" charset="0"/>
                <a:ea typeface="Arial" panose="020B0604020202020204" pitchFamily="34" charset="0"/>
              </a:rPr>
              <a:t> </a:t>
            </a:r>
            <a:r>
              <a:rPr lang="en-GB" sz="1800" dirty="0" err="1">
                <a:solidFill>
                  <a:srgbClr val="EB2788"/>
                </a:solidFill>
                <a:effectLst/>
                <a:latin typeface="Arial" panose="020B0604020202020204" pitchFamily="34" charset="0"/>
                <a:ea typeface="Arial" panose="020B0604020202020204" pitchFamily="34" charset="0"/>
              </a:rPr>
              <a:t>avons</a:t>
            </a:r>
            <a:r>
              <a:rPr lang="en-GB" sz="1800" dirty="0">
                <a:solidFill>
                  <a:srgbClr val="EB2788"/>
                </a:solidFill>
                <a:effectLst/>
                <a:latin typeface="Arial" panose="020B0604020202020204" pitchFamily="34" charset="0"/>
                <a:ea typeface="Arial" panose="020B0604020202020204" pitchFamily="34" charset="0"/>
              </a:rPr>
              <a:t>-nous </a:t>
            </a:r>
            <a:r>
              <a:rPr lang="en-GB" sz="1800" dirty="0" err="1">
                <a:solidFill>
                  <a:srgbClr val="EB2788"/>
                </a:solidFill>
                <a:effectLst/>
                <a:latin typeface="Arial" panose="020B0604020202020204" pitchFamily="34" charset="0"/>
                <a:ea typeface="Arial" panose="020B0604020202020204" pitchFamily="34" charset="0"/>
              </a:rPr>
              <a:t>besoin</a:t>
            </a:r>
            <a:r>
              <a:rPr lang="en-GB" sz="1800" dirty="0">
                <a:solidFill>
                  <a:srgbClr val="EB2788"/>
                </a:solidFill>
                <a:effectLst/>
                <a:latin typeface="Arial" panose="020B0604020202020204" pitchFamily="34" charset="0"/>
                <a:ea typeface="Arial" panose="020B0604020202020204" pitchFamily="34" charset="0"/>
              </a:rPr>
              <a:t> des clubs ?</a:t>
            </a:r>
            <a:endParaRPr lang="es-ES" sz="1800" dirty="0">
              <a:effectLst/>
              <a:latin typeface="Arial" panose="020B0604020202020204" pitchFamily="34" charset="0"/>
              <a:ea typeface="Arial" panose="020B0604020202020204" pitchFamily="34" charset="0"/>
            </a:endParaRPr>
          </a:p>
        </p:txBody>
      </p:sp>
      <p:sp>
        <p:nvSpPr>
          <p:cNvPr id="481" name="Google Shape;481;p5"/>
          <p:cNvSpPr txBox="1">
            <a:spLocks noGrp="1"/>
          </p:cNvSpPr>
          <p:nvPr>
            <p:ph type="body" idx="2"/>
          </p:nvPr>
        </p:nvSpPr>
        <p:spPr>
          <a:xfrm>
            <a:off x="1005318" y="2730921"/>
            <a:ext cx="6143488" cy="682064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fr-FR" sz="1400" b="1" dirty="0"/>
              <a:t>Des passerelles entre les générations et les cultures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Il s'agit d'un espace où les jeunes et les personnes âgées d'horizons différents peuvent se rencontrer. Nous voulons créer un espace où les gens se soucient les uns des autres au-delà de l'échange de compétences numériques. Cela peut aider à lutter contre certains problèmes sociaux, comme la polarisation, grâce à l'empathie et à la compréhension mutuelle. En tant qu'animateur, vous êtes chargé de créer un espace sûr, accessible et confortable.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b="1" dirty="0"/>
              <a:t>Apprendre ensemble les compétences numériques </a:t>
            </a:r>
          </a:p>
          <a:p>
            <a:pPr marL="0" lvl="0" indent="0" algn="just" rtl="0">
              <a:lnSpc>
                <a:spcPct val="100000"/>
              </a:lnSpc>
              <a:spcBef>
                <a:spcPts val="0"/>
              </a:spcBef>
              <a:spcAft>
                <a:spcPts val="0"/>
              </a:spcAft>
              <a:buClr>
                <a:schemeClr val="lt1"/>
              </a:buClr>
              <a:buSzPts val="1100"/>
              <a:buNone/>
            </a:pPr>
            <a:endParaRPr lang="fr-FR" sz="1400" b="1" dirty="0"/>
          </a:p>
          <a:p>
            <a:pPr marL="0" lvl="0" indent="0" algn="just" rtl="0">
              <a:lnSpc>
                <a:spcPct val="100000"/>
              </a:lnSpc>
              <a:spcBef>
                <a:spcPts val="0"/>
              </a:spcBef>
              <a:spcAft>
                <a:spcPts val="0"/>
              </a:spcAft>
              <a:buClr>
                <a:schemeClr val="lt1"/>
              </a:buClr>
              <a:buSzPts val="1100"/>
              <a:buNone/>
            </a:pPr>
            <a:r>
              <a:rPr lang="fr-FR" sz="1400" dirty="0"/>
              <a:t>Dans les clubs, il n'y a ni enseignant ni élève. Toutes les expériences sont valables d'une manière ou d'une autre. Votre rôle est d'aider les membres à le comprendre. Par exemple, un migrant peut être plus avancé dans l'utilisation des médias sociaux tandis qu'une personne plus âgée peut être plus habituée à traiter avec l'administration locale. L'idée est que, avec votre aide, ils puissent voir et soutenir les forces et les faiblesses de chacun.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b="1" dirty="0"/>
              <a:t>Apprendre des compétences pratiques  </a:t>
            </a:r>
          </a:p>
          <a:p>
            <a:pPr marL="0" lvl="0" indent="0" algn="just" rtl="0">
              <a:lnSpc>
                <a:spcPct val="100000"/>
              </a:lnSpc>
              <a:spcBef>
                <a:spcPts val="0"/>
              </a:spcBef>
              <a:spcAft>
                <a:spcPts val="0"/>
              </a:spcAft>
              <a:buClr>
                <a:schemeClr val="lt1"/>
              </a:buClr>
              <a:buSzPts val="1100"/>
              <a:buNone/>
            </a:pPr>
            <a:endParaRPr lang="fr-FR" sz="1400" dirty="0"/>
          </a:p>
          <a:p>
            <a:pPr marL="0" lvl="0" indent="0" algn="just" rtl="0">
              <a:lnSpc>
                <a:spcPct val="100000"/>
              </a:lnSpc>
              <a:spcBef>
                <a:spcPts val="0"/>
              </a:spcBef>
              <a:spcAft>
                <a:spcPts val="0"/>
              </a:spcAft>
              <a:buClr>
                <a:schemeClr val="lt1"/>
              </a:buClr>
              <a:buSzPts val="1100"/>
              <a:buNone/>
            </a:pPr>
            <a:r>
              <a:rPr lang="fr-FR" sz="1400" dirty="0"/>
              <a:t>Les personnes doivent avoir une motivation concrète pour participer aux clubs. Le club doit être un lieu où les gens se rendent pour apprendre de nouvelles choses sur la technologie et se tenir au courant des changements dans la vie quotidienne et le développement professionnel. Vous devez en être conscient et ne pas laisser le groupe s'enfermer dans une seule direction ou une seule question.</a:t>
            </a:r>
            <a:endParaRPr lang="en-US" sz="1400"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6</a:t>
            </a:fld>
            <a:endParaRPr sz="700" b="0" i="0">
              <a:solidFill>
                <a:srgbClr val="59595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02</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CONSTITUER UN CLUB</a:t>
            </a:r>
            <a:endParaRPr dirty="0"/>
          </a:p>
        </p:txBody>
      </p:sp>
    </p:spTree>
    <p:extLst>
      <p:ext uri="{BB962C8B-B14F-4D97-AF65-F5344CB8AC3E}">
        <p14:creationId xmlns:p14="http://schemas.microsoft.com/office/powerpoint/2010/main" val="92010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589935" y="5694251"/>
            <a:ext cx="3318388" cy="432181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fr-FR" sz="1400" dirty="0"/>
              <a:t>Chaque club est différent par définition. Néanmoins, plus il y a de diversité, mieux c'est. </a:t>
            </a:r>
          </a:p>
          <a:p>
            <a:pPr marL="0" lvl="0" indent="0" algn="just" rtl="0">
              <a:lnSpc>
                <a:spcPct val="100000"/>
              </a:lnSpc>
              <a:spcBef>
                <a:spcPts val="0"/>
              </a:spcBef>
              <a:spcAft>
                <a:spcPts val="0"/>
              </a:spcAft>
              <a:buClr>
                <a:srgbClr val="084260"/>
              </a:buClr>
              <a:buSzPts val="1100"/>
              <a:buNone/>
            </a:pPr>
            <a:r>
              <a:rPr lang="fr-FR" sz="1400" dirty="0"/>
              <a:t>Au cours du processus de recrutement, il faudra répondre aux questions suivantes :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Combien y aura-t-il de jeunes, de personnes âgées et de migrants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Comment trouver ces personnes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Quelles sont leurs motivations pour participer ?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Quelles compétences ou contributions peuvent-elles apporter ?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fr-FR" sz="1400" dirty="0"/>
              <a:t>Quels pourraient être leurs besoins ?</a:t>
            </a:r>
          </a:p>
          <a:p>
            <a:pPr marL="0" lvl="0" indent="0" algn="just" rtl="0">
              <a:lnSpc>
                <a:spcPct val="100000"/>
              </a:lnSpc>
              <a:spcBef>
                <a:spcPts val="0"/>
              </a:spcBef>
              <a:spcAft>
                <a:spcPts val="0"/>
              </a:spcAft>
              <a:buClr>
                <a:srgbClr val="084260"/>
              </a:buClr>
              <a:buSzPts val="1100"/>
            </a:pPr>
            <a:endParaRPr lang="fr-FR" sz="1400" dirty="0"/>
          </a:p>
          <a:p>
            <a:pPr marL="0" lvl="0" indent="0" algn="just" rtl="0">
              <a:lnSpc>
                <a:spcPct val="100000"/>
              </a:lnSpc>
              <a:spcBef>
                <a:spcPts val="0"/>
              </a:spcBef>
              <a:spcAft>
                <a:spcPts val="0"/>
              </a:spcAft>
              <a:buClr>
                <a:srgbClr val="084260"/>
              </a:buClr>
              <a:buSzPts val="1100"/>
            </a:pPr>
            <a:r>
              <a:rPr lang="fr-FR" sz="1400" dirty="0"/>
              <a:t>N'oubliez pas de tenir compte de votre propre engagement, de votre temps et de votre motivation à l'égard du club et agissez en conséquence.</a:t>
            </a:r>
            <a:endParaRPr lang="en-US" sz="1400" dirty="0"/>
          </a:p>
        </p:txBody>
      </p:sp>
      <p:sp>
        <p:nvSpPr>
          <p:cNvPr id="509" name="Google Shape;509;p8"/>
          <p:cNvSpPr txBox="1">
            <a:spLocks noGrp="1"/>
          </p:cNvSpPr>
          <p:nvPr>
            <p:ph type="body" idx="4"/>
          </p:nvPr>
        </p:nvSpPr>
        <p:spPr>
          <a:xfrm>
            <a:off x="4002135" y="3306734"/>
            <a:ext cx="3318388" cy="66161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fr-FR" sz="1400" dirty="0"/>
              <a:t>Le club peut être organisé n'importe où : en personne, en ligne ou de manière hybride. Il est probable que vous deviez trouver un espace intérieur.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Pensez aux endroits que vous connaissez où les réunions peuvent avoir lieu. S'agit-il d'une maison privée ? Une institution publique telle qu'une salle de classe, d'université, une bibliothèque, un centre d’animation ?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Si vous envisagez d'utiliser un lieu publique ou privé, vous devrez le contacter à l'avance pour réserver la salle. Vous pouvez, par exemple, contacter des associations locales d'aide aux migrants ou aux personnes âgées.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Vous pouvez également demander une salle à la mairie ou aux bibliothèques. Gardez à l'esprit que ces types d'espaces requièrent une demande formelle et qu'il peut s'écouler un certain temps avant que vous n'obteniez une réponse définitive. </a:t>
            </a:r>
          </a:p>
          <a:p>
            <a:pPr marL="0" lvl="0" indent="0" algn="just" rtl="0">
              <a:lnSpc>
                <a:spcPct val="100000"/>
              </a:lnSpc>
              <a:spcBef>
                <a:spcPts val="0"/>
              </a:spcBef>
              <a:spcAft>
                <a:spcPts val="0"/>
              </a:spcAft>
              <a:buClr>
                <a:srgbClr val="084260"/>
              </a:buClr>
              <a:buSzPts val="1100"/>
              <a:buNone/>
            </a:pPr>
            <a:endParaRPr lang="fr-FR" sz="1400" dirty="0"/>
          </a:p>
          <a:p>
            <a:pPr marL="0" lvl="0" indent="0" algn="just" rtl="0">
              <a:lnSpc>
                <a:spcPct val="100000"/>
              </a:lnSpc>
              <a:spcBef>
                <a:spcPts val="0"/>
              </a:spcBef>
              <a:spcAft>
                <a:spcPts val="0"/>
              </a:spcAft>
              <a:buClr>
                <a:srgbClr val="084260"/>
              </a:buClr>
              <a:buSzPts val="1100"/>
              <a:buNone/>
            </a:pPr>
            <a:r>
              <a:rPr lang="fr-FR" sz="1400" dirty="0"/>
              <a:t>Il est également préférable de créer un lieu accueillant où les gens se sentent à l'aise. Vous pouvez apporter du café/de la nourriture ou demander aux participants d'en apporter et d'en partager. Vous pouvez également décorer l'espace si vous avez le temps !</a:t>
            </a: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2.1. </a:t>
            </a:r>
            <a:r>
              <a:rPr lang="fr-FR" dirty="0"/>
              <a:t>Imaginez le fonctionnement du club</a:t>
            </a: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8</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
        <p:nvSpPr>
          <p:cNvPr id="3" name="CuadroTexto 2">
            <a:extLst>
              <a:ext uri="{FF2B5EF4-FFF2-40B4-BE49-F238E27FC236}">
                <a16:creationId xmlns:a16="http://schemas.microsoft.com/office/drawing/2014/main" id="{82993B2B-4A4E-27BF-BAB1-8E5D5DAD9E5A}"/>
              </a:ext>
            </a:extLst>
          </p:cNvPr>
          <p:cNvSpPr txBox="1"/>
          <p:nvPr/>
        </p:nvSpPr>
        <p:spPr>
          <a:xfrm>
            <a:off x="626736" y="5311561"/>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Les participants</a:t>
            </a:r>
            <a:endParaRPr lang="en-GB" b="1" dirty="0"/>
          </a:p>
        </p:txBody>
      </p:sp>
      <p:sp>
        <p:nvSpPr>
          <p:cNvPr id="4" name="CuadroTexto 3">
            <a:extLst>
              <a:ext uri="{FF2B5EF4-FFF2-40B4-BE49-F238E27FC236}">
                <a16:creationId xmlns:a16="http://schemas.microsoft.com/office/drawing/2014/main" id="{67AF3615-EF8F-2999-3FAD-EDAE0AF63E3C}"/>
              </a:ext>
            </a:extLst>
          </p:cNvPr>
          <p:cNvSpPr txBox="1"/>
          <p:nvPr/>
        </p:nvSpPr>
        <p:spPr>
          <a:xfrm>
            <a:off x="4002135" y="2894692"/>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Le lieu</a:t>
            </a:r>
            <a:endParaRPr lang="en-GB"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90" name="Google Shape;590;p16"/>
          <p:cNvSpPr txBox="1">
            <a:spLocks noGrp="1"/>
          </p:cNvSpPr>
          <p:nvPr>
            <p:ph type="body" idx="2"/>
          </p:nvPr>
        </p:nvSpPr>
        <p:spPr>
          <a:xfrm>
            <a:off x="4512377" y="992012"/>
            <a:ext cx="2450733" cy="132373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fr-FR" sz="1400" dirty="0"/>
              <a:t>Une fois que vous avez une idée claire du fonctionnement du club, il est temps d'identifier les parties prenantes et les espaces où vous pouvez trouver des personnes dont les compétences, les besoins et les motivations peuvent correspondre à ceux du club.</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2" name="Google Shape;592;p16"/>
          <p:cNvSpPr txBox="1">
            <a:spLocks noGrp="1"/>
          </p:cNvSpPr>
          <p:nvPr>
            <p:ph type="body" idx="5"/>
          </p:nvPr>
        </p:nvSpPr>
        <p:spPr>
          <a:xfrm>
            <a:off x="4570433" y="3834818"/>
            <a:ext cx="2292145" cy="23604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E63275"/>
              </a:buClr>
              <a:buSzPct val="100000"/>
              <a:buNone/>
            </a:pPr>
            <a:r>
              <a:rPr lang="en-US" dirty="0" err="1"/>
              <a:t>Où</a:t>
            </a:r>
            <a:r>
              <a:rPr lang="en-US" dirty="0"/>
              <a:t> les </a:t>
            </a:r>
            <a:r>
              <a:rPr lang="en-US" dirty="0" err="1"/>
              <a:t>trouver</a:t>
            </a:r>
            <a:r>
              <a:rPr lang="en-US" dirty="0"/>
              <a:t> ?</a:t>
            </a:r>
          </a:p>
        </p:txBody>
      </p:sp>
      <p:sp>
        <p:nvSpPr>
          <p:cNvPr id="593" name="Google Shape;593;p16"/>
          <p:cNvSpPr txBox="1">
            <a:spLocks noGrp="1"/>
          </p:cNvSpPr>
          <p:nvPr>
            <p:ph type="body" idx="6"/>
          </p:nvPr>
        </p:nvSpPr>
        <p:spPr>
          <a:xfrm>
            <a:off x="4067397" y="4143437"/>
            <a:ext cx="2895713" cy="1735564"/>
          </a:xfrm>
          <a:prstGeom prst="rect">
            <a:avLst/>
          </a:prstGeom>
          <a:noFill/>
          <a:ln>
            <a:noFill/>
          </a:ln>
        </p:spPr>
        <p:txBody>
          <a:bodyPr spcFirstLastPara="1" wrap="square" lIns="91425" tIns="45700" rIns="91425" bIns="45700" anchor="t" anchorCtr="0">
            <a:noAutofit/>
          </a:bodyPr>
          <a:lstStyle/>
          <a:p>
            <a:pPr marL="457200" lvl="1" indent="0" algn="just">
              <a:lnSpc>
                <a:spcPct val="115000"/>
              </a:lnSpc>
              <a:buNone/>
            </a:pPr>
            <a:r>
              <a:rPr lang="fr-FR"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Associations, universités, accueils de jour, églises, cafés... même via certains </a:t>
            </a:r>
            <a:r>
              <a:rPr lang="fr-FR" sz="1400" dirty="0">
                <a:solidFill>
                  <a:srgbClr val="084260"/>
                </a:solidFill>
                <a:latin typeface="Calibri" panose="020F0502020204030204" pitchFamily="34" charset="0"/>
                <a:ea typeface="Calibri" panose="020F0502020204030204" pitchFamily="34" charset="0"/>
                <a:cs typeface="Calibri" panose="020F0502020204030204" pitchFamily="34" charset="0"/>
              </a:rPr>
              <a:t>réseaux </a:t>
            </a:r>
            <a:r>
              <a:rPr lang="fr-FR"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sociaux, tels que les profils Instagram, Facebook, </a:t>
            </a:r>
            <a:r>
              <a:rPr lang="fr-FR"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Reddit</a:t>
            </a:r>
            <a:r>
              <a:rPr lang="fr-FR"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LinkedIn ou </a:t>
            </a:r>
            <a:r>
              <a:rPr lang="fr-FR" sz="1400" dirty="0" err="1">
                <a:solidFill>
                  <a:srgbClr val="084260"/>
                </a:solidFill>
                <a:effectLst/>
                <a:latin typeface="Calibri" panose="020F0502020204030204" pitchFamily="34" charset="0"/>
                <a:ea typeface="Calibri" panose="020F0502020204030204" pitchFamily="34" charset="0"/>
                <a:cs typeface="Calibri" panose="020F0502020204030204" pitchFamily="34" charset="0"/>
              </a:rPr>
              <a:t>TikTok</a:t>
            </a:r>
            <a:r>
              <a:rPr lang="fr-FR"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a:t>
            </a:r>
            <a:endParaRPr lang="es-ES"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5" name="Google Shape;595;p16"/>
          <p:cNvSpPr txBox="1">
            <a:spLocks noGrp="1"/>
          </p:cNvSpPr>
          <p:nvPr>
            <p:ph type="body" idx="8"/>
          </p:nvPr>
        </p:nvSpPr>
        <p:spPr>
          <a:xfrm>
            <a:off x="4467198" y="6356558"/>
            <a:ext cx="2495912" cy="401158"/>
          </a:xfrm>
          <a:prstGeom prst="rect">
            <a:avLst/>
          </a:prstGeom>
          <a:noFill/>
          <a:ln>
            <a:noFill/>
          </a:ln>
        </p:spPr>
        <p:txBody>
          <a:bodyPr spcFirstLastPara="1" wrap="square" lIns="91425" tIns="45700" rIns="91425" bIns="45700" anchor="t" anchorCtr="0">
            <a:normAutofit fontScale="85000" lnSpcReduction="10000"/>
          </a:bodyPr>
          <a:lstStyle/>
          <a:p>
            <a:pPr marL="0" lvl="0" indent="0" algn="r" rtl="0">
              <a:lnSpc>
                <a:spcPct val="100000"/>
              </a:lnSpc>
              <a:spcBef>
                <a:spcPts val="0"/>
              </a:spcBef>
              <a:spcAft>
                <a:spcPts val="0"/>
              </a:spcAft>
              <a:buClr>
                <a:srgbClr val="E63275"/>
              </a:buClr>
              <a:buSzPct val="100000"/>
              <a:buNone/>
            </a:pPr>
            <a:r>
              <a:rPr lang="en-US" dirty="0"/>
              <a:t>Comment les </a:t>
            </a:r>
            <a:r>
              <a:rPr lang="en-US" dirty="0" err="1"/>
              <a:t>aborder</a:t>
            </a:r>
            <a:r>
              <a:rPr lang="en-US" dirty="0"/>
              <a:t> ?</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9</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2" name="Google Shape;510;p8">
            <a:extLst>
              <a:ext uri="{FF2B5EF4-FFF2-40B4-BE49-F238E27FC236}">
                <a16:creationId xmlns:a16="http://schemas.microsoft.com/office/drawing/2014/main" id="{A945D8E1-F879-6AFD-B3E9-6495DC5EA707}"/>
              </a:ext>
            </a:extLst>
          </p:cNvPr>
          <p:cNvSpPr txBox="1">
            <a:spLocks/>
          </p:cNvSpPr>
          <p:nvPr/>
        </p:nvSpPr>
        <p:spPr>
          <a:xfrm>
            <a:off x="4366198" y="397259"/>
            <a:ext cx="3229226" cy="5132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dirty="0"/>
              <a:t>2.2. </a:t>
            </a:r>
            <a:r>
              <a:rPr lang="en-US" dirty="0" err="1"/>
              <a:t>Trouver</a:t>
            </a:r>
            <a:r>
              <a:rPr lang="en-US" dirty="0"/>
              <a:t> des participants</a:t>
            </a:r>
          </a:p>
          <a:p>
            <a:pPr marL="0" indent="0" algn="l">
              <a:buClr>
                <a:schemeClr val="lt1"/>
              </a:buClr>
              <a:buSzPts val="2200"/>
            </a:pPr>
            <a:endParaRPr lang="en-US" dirty="0"/>
          </a:p>
        </p:txBody>
      </p:sp>
      <p:sp>
        <p:nvSpPr>
          <p:cNvPr id="4" name="Marcador de texto 3">
            <a:extLst>
              <a:ext uri="{FF2B5EF4-FFF2-40B4-BE49-F238E27FC236}">
                <a16:creationId xmlns:a16="http://schemas.microsoft.com/office/drawing/2014/main" id="{5C277439-93E6-C4EB-3185-9A2DDEED60AB}"/>
              </a:ext>
            </a:extLst>
          </p:cNvPr>
          <p:cNvSpPr>
            <a:spLocks noGrp="1"/>
          </p:cNvSpPr>
          <p:nvPr>
            <p:ph type="body" idx="9"/>
          </p:nvPr>
        </p:nvSpPr>
        <p:spPr>
          <a:xfrm>
            <a:off x="4366199" y="6725256"/>
            <a:ext cx="2786770" cy="1735564"/>
          </a:xfrm>
        </p:spPr>
        <p:txBody>
          <a:bodyPr/>
          <a:lstStyle/>
          <a:p>
            <a:pPr marL="370350" indent="-285750" algn="l">
              <a:spcBef>
                <a:spcPts val="0"/>
              </a:spcBef>
              <a:buFont typeface="Arial" panose="020B0604020202020204" pitchFamily="34" charset="0"/>
              <a:buChar char="•"/>
            </a:pPr>
            <a:r>
              <a:rPr lang="fr-FR" sz="1400" dirty="0"/>
              <a:t>Expliquer l'idée poliment</a:t>
            </a:r>
          </a:p>
          <a:p>
            <a:pPr marL="370350" indent="-285750" algn="l">
              <a:spcBef>
                <a:spcPts val="0"/>
              </a:spcBef>
              <a:buFont typeface="Arial" panose="020B0604020202020204" pitchFamily="34" charset="0"/>
              <a:buChar char="•"/>
            </a:pPr>
            <a:r>
              <a:rPr lang="fr-FR" sz="1400" dirty="0"/>
              <a:t>Ne pas surcharger d'informations et ne pas être insistant</a:t>
            </a:r>
          </a:p>
          <a:p>
            <a:pPr marL="370350" indent="-285750" algn="l">
              <a:spcBef>
                <a:spcPts val="0"/>
              </a:spcBef>
              <a:buFont typeface="Arial" panose="020B0604020202020204" pitchFamily="34" charset="0"/>
              <a:buChar char="•"/>
            </a:pPr>
            <a:r>
              <a:rPr lang="fr-FR" sz="1400" dirty="0"/>
              <a:t>N'oubliez pas votre rôle de facilitateur</a:t>
            </a:r>
          </a:p>
          <a:p>
            <a:pPr marL="370350" indent="-285750" algn="l">
              <a:spcBef>
                <a:spcPts val="0"/>
              </a:spcBef>
              <a:buFont typeface="Arial" panose="020B0604020202020204" pitchFamily="34" charset="0"/>
              <a:buChar char="•"/>
            </a:pPr>
            <a:r>
              <a:rPr lang="fr-FR" sz="1400" dirty="0"/>
              <a:t>Créez un dépliant simple pour expliquer les objectifs</a:t>
            </a:r>
            <a:endParaRPr lang="en-GB" sz="1400"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A36500B4DAEA478F3AC6D3E87F42CF" ma:contentTypeVersion="17" ma:contentTypeDescription="Create a new document." ma:contentTypeScope="" ma:versionID="1b7743e0e3f9a09540dd67c80fbede2e">
  <xsd:schema xmlns:xsd="http://www.w3.org/2001/XMLSchema" xmlns:xs="http://www.w3.org/2001/XMLSchema" xmlns:p="http://schemas.microsoft.com/office/2006/metadata/properties" xmlns:ns2="ba23ba8f-c104-43fb-90f3-1452520a08de" xmlns:ns3="f0760b90-c01e-4a2b-94fe-f9abc4bce065" targetNamespace="http://schemas.microsoft.com/office/2006/metadata/properties" ma:root="true" ma:fieldsID="c4395b6c5e0c39421dfe2cc2aaab46c3" ns2:_="" ns3:_="">
    <xsd:import namespace="ba23ba8f-c104-43fb-90f3-1452520a08de"/>
    <xsd:import namespace="f0760b90-c01e-4a2b-94fe-f9abc4bc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j"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23ba8f-c104-43fb-90f3-1452520a08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j" ma:index="21" nillable="true" ma:displayName="j" ma:format="Thumbnail" ma:internalName="j">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1f0ccb-ee92-4a2a-9659-b1a3e5b538e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760b90-c01e-4a2b-94fe-f9abc4bce06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a63ad3d-0bab-4b7b-a680-6639018af587}" ma:internalName="TaxCatchAll" ma:showField="CatchAllData" ma:web="f0760b90-c01e-4a2b-94fe-f9abc4bc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E2516-7F36-42E3-B588-B2474413E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23ba8f-c104-43fb-90f3-1452520a08de"/>
    <ds:schemaRef ds:uri="f0760b90-c01e-4a2b-94fe-f9abc4bc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F282A1-37EF-442D-85F7-55F5B6395E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365</TotalTime>
  <Words>3628</Words>
  <Application>Microsoft Office PowerPoint</Application>
  <PresentationFormat>Custom</PresentationFormat>
  <Paragraphs>369</Paragraphs>
  <Slides>26</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Montserrat</vt:lpstr>
      <vt:lpstr>Montserrat Light</vt:lpstr>
      <vt:lpstr>Century Schoolbook</vt:lpstr>
      <vt:lpstr>Wingdings</vt:lpstr>
      <vt:lpstr>Helvetica Neue</vt:lpstr>
      <vt:lpstr>Times New Roman</vt:lpstr>
      <vt:lpstr>Poppins</vt:lpstr>
      <vt:lpstr>Calibri</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Gillian Keane</dc:creator>
  <cp:lastModifiedBy>Canice Hamill</cp:lastModifiedBy>
  <cp:revision>27</cp:revision>
  <dcterms:created xsi:type="dcterms:W3CDTF">2020-10-14T13:32:04Z</dcterms:created>
  <dcterms:modified xsi:type="dcterms:W3CDTF">2023-11-14T15:09:49Z</dcterms:modified>
</cp:coreProperties>
</file>