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28"/>
  </p:notesMasterIdLst>
  <p:sldIdLst>
    <p:sldId id="257" r:id="rId3"/>
    <p:sldId id="258" r:id="rId4"/>
    <p:sldId id="259" r:id="rId5"/>
    <p:sldId id="262" r:id="rId6"/>
    <p:sldId id="261" r:id="rId7"/>
    <p:sldId id="260" r:id="rId8"/>
    <p:sldId id="274" r:id="rId9"/>
    <p:sldId id="263" r:id="rId10"/>
    <p:sldId id="271" r:id="rId11"/>
    <p:sldId id="277" r:id="rId12"/>
    <p:sldId id="269" r:id="rId13"/>
    <p:sldId id="264" r:id="rId14"/>
    <p:sldId id="275" r:id="rId15"/>
    <p:sldId id="270" r:id="rId16"/>
    <p:sldId id="278" r:id="rId17"/>
    <p:sldId id="279" r:id="rId18"/>
    <p:sldId id="267" r:id="rId19"/>
    <p:sldId id="280" r:id="rId20"/>
    <p:sldId id="281" r:id="rId21"/>
    <p:sldId id="268" r:id="rId22"/>
    <p:sldId id="282" r:id="rId23"/>
    <p:sldId id="276" r:id="rId24"/>
    <p:sldId id="284" r:id="rId25"/>
    <p:sldId id="272" r:id="rId26"/>
    <p:sldId id="273" r:id="rId27"/>
  </p:sldIdLst>
  <p:sldSz cx="7559675" cy="10691813"/>
  <p:notesSz cx="6858000" cy="9144000"/>
  <p:embeddedFontLst>
    <p:embeddedFont>
      <p:font typeface="Calibri" panose="020F0502020204030204" pitchFamily="34" charset="0"/>
      <p:regular r:id="rId29"/>
      <p:bold r:id="rId30"/>
      <p:italic r:id="rId31"/>
      <p:boldItalic r:id="rId32"/>
    </p:embeddedFont>
    <p:embeddedFont>
      <p:font typeface="Century Schoolbook" panose="02040604050505020304" pitchFamily="18"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Montserrat Light" panose="00000400000000000000" pitchFamily="2" charset="0"/>
      <p:regular r:id="rId41"/>
      <p:bold r:id="rId42"/>
      <p:italic r:id="rId43"/>
      <p:boldItalic r:id="rId44"/>
    </p:embeddedFont>
    <p:embeddedFont>
      <p:font typeface="Poppins" panose="000005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9BoVpfebl9wPRnqt/Oa7H25EE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A77"/>
    <a:srgbClr val="E63275"/>
    <a:srgbClr val="305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31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77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43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07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7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2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49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46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41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56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00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92"/>
        <p:cNvGrpSpPr/>
        <p:nvPr/>
      </p:nvGrpSpPr>
      <p:grpSpPr>
        <a:xfrm>
          <a:off x="0" y="0"/>
          <a:ext cx="0" cy="0"/>
          <a:chOff x="0" y="0"/>
          <a:chExt cx="0" cy="0"/>
        </a:xfrm>
      </p:grpSpPr>
      <p:sp>
        <p:nvSpPr>
          <p:cNvPr id="93" name="Google Shape;93;p21"/>
          <p:cNvSpPr/>
          <p:nvPr/>
        </p:nvSpPr>
        <p:spPr>
          <a:xfrm>
            <a:off x="24498" y="5681479"/>
            <a:ext cx="7535177" cy="3765660"/>
          </a:xfrm>
          <a:custGeom>
            <a:avLst/>
            <a:gdLst/>
            <a:ahLst/>
            <a:cxnLst/>
            <a:rect l="l" t="t" r="r" b="b"/>
            <a:pathLst>
              <a:path w="967106" h="479753" extrusionOk="0">
                <a:moveTo>
                  <a:pt x="0" y="0"/>
                </a:moveTo>
                <a:lnTo>
                  <a:pt x="967107" y="0"/>
                </a:lnTo>
                <a:lnTo>
                  <a:pt x="967107" y="479754"/>
                </a:lnTo>
                <a:lnTo>
                  <a:pt x="0" y="479754"/>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21"/>
          <p:cNvSpPr>
            <a:spLocks noGrp="1"/>
          </p:cNvSpPr>
          <p:nvPr>
            <p:ph type="pic" idx="2"/>
          </p:nvPr>
        </p:nvSpPr>
        <p:spPr>
          <a:xfrm flipH="1">
            <a:off x="387100" y="2035035"/>
            <a:ext cx="6785473" cy="4709790"/>
          </a:xfrm>
          <a:prstGeom prst="rect">
            <a:avLst/>
          </a:prstGeom>
          <a:solidFill>
            <a:srgbClr val="D8D8D8"/>
          </a:solidFill>
          <a:ln>
            <a:noFill/>
          </a:ln>
        </p:spPr>
      </p:sp>
      <p:sp>
        <p:nvSpPr>
          <p:cNvPr id="95" name="Google Shape;95;p21"/>
          <p:cNvSpPr txBox="1">
            <a:spLocks noGrp="1"/>
          </p:cNvSpPr>
          <p:nvPr>
            <p:ph type="body" idx="1"/>
          </p:nvPr>
        </p:nvSpPr>
        <p:spPr>
          <a:xfrm>
            <a:off x="576450" y="7068312"/>
            <a:ext cx="2951698" cy="574616"/>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6" name="Google Shape;96;p21"/>
          <p:cNvSpPr txBox="1">
            <a:spLocks noGrp="1"/>
          </p:cNvSpPr>
          <p:nvPr>
            <p:ph type="body" idx="3"/>
          </p:nvPr>
        </p:nvSpPr>
        <p:spPr>
          <a:xfrm>
            <a:off x="576449" y="7915963"/>
            <a:ext cx="2980605" cy="75169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800"/>
              <a:buNone/>
              <a:defRPr sz="1800" b="0"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7" name="Google Shape;97;p21"/>
          <p:cNvSpPr/>
          <p:nvPr/>
        </p:nvSpPr>
        <p:spPr>
          <a:xfrm rot="-5400000">
            <a:off x="1633128" y="7333699"/>
            <a:ext cx="715523" cy="3981779"/>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8" name="Google Shape;98;p21"/>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pic>
        <p:nvPicPr>
          <p:cNvPr id="99" name="Google Shape;99;p21"/>
          <p:cNvPicPr preferRelativeResize="0"/>
          <p:nvPr/>
        </p:nvPicPr>
        <p:blipFill rotWithShape="1">
          <a:blip r:embed="rId2">
            <a:alphaModFix/>
          </a:blip>
          <a:srcRect r="44449"/>
          <a:stretch/>
        </p:blipFill>
        <p:spPr>
          <a:xfrm>
            <a:off x="431015" y="10059959"/>
            <a:ext cx="1280061" cy="293943"/>
          </a:xfrm>
          <a:prstGeom prst="rect">
            <a:avLst/>
          </a:prstGeom>
          <a:noFill/>
          <a:ln>
            <a:noFill/>
          </a:ln>
        </p:spPr>
      </p:pic>
      <p:grpSp>
        <p:nvGrpSpPr>
          <p:cNvPr id="100" name="Google Shape;100;p21"/>
          <p:cNvGrpSpPr/>
          <p:nvPr/>
        </p:nvGrpSpPr>
        <p:grpSpPr>
          <a:xfrm>
            <a:off x="4411415" y="9820141"/>
            <a:ext cx="1509109" cy="423922"/>
            <a:chOff x="584588" y="9078286"/>
            <a:chExt cx="1509109" cy="423922"/>
          </a:xfrm>
        </p:grpSpPr>
        <p:sp>
          <p:nvSpPr>
            <p:cNvPr id="101" name="Google Shape;101;p21"/>
            <p:cNvSpPr/>
            <p:nvPr/>
          </p:nvSpPr>
          <p:spPr>
            <a:xfrm>
              <a:off x="584588"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1"/>
            <p:cNvSpPr/>
            <p:nvPr/>
          </p:nvSpPr>
          <p:spPr>
            <a:xfrm>
              <a:off x="2069199"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 name="Google Shape;103;p21"/>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04" name="Google Shape;104;p21"/>
          <p:cNvSpPr txBox="1">
            <a:spLocks noGrp="1"/>
          </p:cNvSpPr>
          <p:nvPr>
            <p:ph type="body" idx="6"/>
          </p:nvPr>
        </p:nvSpPr>
        <p:spPr>
          <a:xfrm>
            <a:off x="6020012" y="9852874"/>
            <a:ext cx="1287131"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05" name="Google Shape;105;p21"/>
          <p:cNvGrpSpPr/>
          <p:nvPr/>
        </p:nvGrpSpPr>
        <p:grpSpPr>
          <a:xfrm>
            <a:off x="4459342" y="288975"/>
            <a:ext cx="2575339" cy="1418150"/>
            <a:chOff x="7213103" y="8616507"/>
            <a:chExt cx="2393632" cy="1318090"/>
          </a:xfrm>
        </p:grpSpPr>
        <p:grpSp>
          <p:nvGrpSpPr>
            <p:cNvPr id="106" name="Google Shape;106;p21"/>
            <p:cNvGrpSpPr/>
            <p:nvPr/>
          </p:nvGrpSpPr>
          <p:grpSpPr>
            <a:xfrm>
              <a:off x="7278826" y="9366586"/>
              <a:ext cx="1318260" cy="568011"/>
              <a:chOff x="2729229" y="5345906"/>
              <a:chExt cx="1318260" cy="568011"/>
            </a:xfrm>
          </p:grpSpPr>
          <p:sp>
            <p:nvSpPr>
              <p:cNvPr id="107" name="Google Shape;107;p21"/>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1"/>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21"/>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1"/>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1"/>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1"/>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 name="Google Shape;113;p21"/>
            <p:cNvGrpSpPr/>
            <p:nvPr/>
          </p:nvGrpSpPr>
          <p:grpSpPr>
            <a:xfrm>
              <a:off x="8751391" y="9375120"/>
              <a:ext cx="855344" cy="553788"/>
              <a:chOff x="4201794" y="5354440"/>
              <a:chExt cx="855344" cy="553788"/>
            </a:xfrm>
          </p:grpSpPr>
          <p:grpSp>
            <p:nvGrpSpPr>
              <p:cNvPr id="114" name="Google Shape;114;p21"/>
              <p:cNvGrpSpPr/>
              <p:nvPr/>
            </p:nvGrpSpPr>
            <p:grpSpPr>
              <a:xfrm>
                <a:off x="4213224" y="5354440"/>
                <a:ext cx="843914" cy="553788"/>
                <a:chOff x="4213224" y="5354440"/>
                <a:chExt cx="843914" cy="553788"/>
              </a:xfrm>
            </p:grpSpPr>
            <p:sp>
              <p:nvSpPr>
                <p:cNvPr id="115" name="Google Shape;115;p21"/>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1"/>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1"/>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1"/>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21"/>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1"/>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21"/>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21"/>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21"/>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21"/>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1"/>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1"/>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1"/>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21"/>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21"/>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21"/>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21"/>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21"/>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1"/>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21"/>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21"/>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21"/>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21"/>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21"/>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21"/>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21"/>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21"/>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21"/>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21"/>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21"/>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21"/>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21"/>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21"/>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21"/>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21"/>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21"/>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21"/>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2" name="Google Shape;152;p21"/>
              <p:cNvGrpSpPr/>
              <p:nvPr/>
            </p:nvGrpSpPr>
            <p:grpSpPr>
              <a:xfrm>
                <a:off x="4201794" y="5647454"/>
                <a:ext cx="133350" cy="132757"/>
                <a:chOff x="4201794" y="5647454"/>
                <a:chExt cx="133350" cy="132757"/>
              </a:xfrm>
            </p:grpSpPr>
            <p:sp>
              <p:nvSpPr>
                <p:cNvPr id="153" name="Google Shape;153;p21"/>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21"/>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55" name="Google Shape;155;p21"/>
            <p:cNvGrpSpPr/>
            <p:nvPr/>
          </p:nvGrpSpPr>
          <p:grpSpPr>
            <a:xfrm>
              <a:off x="7213103" y="8616507"/>
              <a:ext cx="680084" cy="730165"/>
              <a:chOff x="2663506" y="4595827"/>
              <a:chExt cx="680084" cy="730165"/>
            </a:xfrm>
          </p:grpSpPr>
          <p:sp>
            <p:nvSpPr>
              <p:cNvPr id="156" name="Google Shape;156;p21"/>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21"/>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21"/>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21"/>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21"/>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21"/>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21"/>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21"/>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21"/>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21"/>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with Photo 1">
  <p:cSld name="Quote Slide with Photo 1">
    <p:spTree>
      <p:nvGrpSpPr>
        <p:cNvPr id="1" name="Shape 260"/>
        <p:cNvGrpSpPr/>
        <p:nvPr/>
      </p:nvGrpSpPr>
      <p:grpSpPr>
        <a:xfrm>
          <a:off x="0" y="0"/>
          <a:ext cx="0" cy="0"/>
          <a:chOff x="0" y="0"/>
          <a:chExt cx="0" cy="0"/>
        </a:xfrm>
      </p:grpSpPr>
      <p:sp>
        <p:nvSpPr>
          <p:cNvPr id="261" name="Google Shape;261;p29"/>
          <p:cNvSpPr/>
          <p:nvPr/>
        </p:nvSpPr>
        <p:spPr>
          <a:xfrm>
            <a:off x="0" y="4327683"/>
            <a:ext cx="4262033" cy="5460108"/>
          </a:xfrm>
          <a:custGeom>
            <a:avLst/>
            <a:gdLst/>
            <a:ahLst/>
            <a:cxnLst/>
            <a:rect l="l" t="t" r="r" b="b"/>
            <a:pathLst>
              <a:path w="4262033" h="5460108" extrusionOk="0">
                <a:moveTo>
                  <a:pt x="1531979" y="0"/>
                </a:moveTo>
                <a:cubicBezTo>
                  <a:pt x="3039746" y="0"/>
                  <a:pt x="4262033" y="1222287"/>
                  <a:pt x="4262033" y="2730054"/>
                </a:cubicBezTo>
                <a:cubicBezTo>
                  <a:pt x="4262033" y="4237821"/>
                  <a:pt x="3039746" y="5460108"/>
                  <a:pt x="1531979" y="5460108"/>
                </a:cubicBezTo>
                <a:cubicBezTo>
                  <a:pt x="966566" y="5460108"/>
                  <a:pt x="441299" y="5288224"/>
                  <a:pt x="5580" y="4993858"/>
                </a:cubicBezTo>
                <a:lnTo>
                  <a:pt x="0" y="4989685"/>
                </a:lnTo>
                <a:lnTo>
                  <a:pt x="0" y="470423"/>
                </a:lnTo>
                <a:lnTo>
                  <a:pt x="5580" y="466250"/>
                </a:lnTo>
                <a:cubicBezTo>
                  <a:pt x="441299" y="171884"/>
                  <a:pt x="966566" y="0"/>
                  <a:pt x="1531979" y="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29"/>
          <p:cNvSpPr>
            <a:spLocks noGrp="1"/>
          </p:cNvSpPr>
          <p:nvPr>
            <p:ph type="pic" idx="2"/>
          </p:nvPr>
        </p:nvSpPr>
        <p:spPr>
          <a:xfrm>
            <a:off x="484093" y="524435"/>
            <a:ext cx="6595836" cy="8062353"/>
          </a:xfrm>
          <a:prstGeom prst="rect">
            <a:avLst/>
          </a:prstGeom>
          <a:solidFill>
            <a:srgbClr val="D8D8D8"/>
          </a:solidFill>
          <a:ln>
            <a:noFill/>
          </a:ln>
        </p:spPr>
      </p:sp>
      <p:sp>
        <p:nvSpPr>
          <p:cNvPr id="263" name="Google Shape;263;p2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29"/>
          <p:cNvSpPr txBox="1">
            <a:spLocks noGrp="1"/>
          </p:cNvSpPr>
          <p:nvPr>
            <p:ph type="body" idx="1"/>
          </p:nvPr>
        </p:nvSpPr>
        <p:spPr>
          <a:xfrm>
            <a:off x="434648" y="5534848"/>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5" name="Google Shape;265;p29"/>
          <p:cNvSpPr txBox="1">
            <a:spLocks noGrp="1"/>
          </p:cNvSpPr>
          <p:nvPr>
            <p:ph type="body" idx="3"/>
          </p:nvPr>
        </p:nvSpPr>
        <p:spPr>
          <a:xfrm>
            <a:off x="434649" y="8121133"/>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3">
  <p:cSld name="Photo/text slide 3">
    <p:spTree>
      <p:nvGrpSpPr>
        <p:cNvPr id="1" name="Shape 266"/>
        <p:cNvGrpSpPr/>
        <p:nvPr/>
      </p:nvGrpSpPr>
      <p:grpSpPr>
        <a:xfrm>
          <a:off x="0" y="0"/>
          <a:ext cx="0" cy="0"/>
          <a:chOff x="0" y="0"/>
          <a:chExt cx="0" cy="0"/>
        </a:xfrm>
      </p:grpSpPr>
      <p:sp>
        <p:nvSpPr>
          <p:cNvPr id="267" name="Google Shape;267;p30"/>
          <p:cNvSpPr/>
          <p:nvPr/>
        </p:nvSpPr>
        <p:spPr>
          <a:xfrm>
            <a:off x="-1" y="2594796"/>
            <a:ext cx="7575077"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68" name="Google Shape;268;p3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9" name="Google Shape;269;p30"/>
          <p:cNvSpPr txBox="1">
            <a:spLocks noGrp="1"/>
          </p:cNvSpPr>
          <p:nvPr>
            <p:ph type="body" idx="2"/>
          </p:nvPr>
        </p:nvSpPr>
        <p:spPr>
          <a:xfrm>
            <a:off x="765328" y="1289945"/>
            <a:ext cx="3014509" cy="12344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00000"/>
              </a:buClr>
              <a:buSzPts val="1600"/>
              <a:buFont typeface="Arial"/>
              <a:buNone/>
              <a:defRPr sz="1600" b="0" i="1" u="none" strike="noStrike" cap="none">
                <a:solidFill>
                  <a:srgbClr val="00000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70" name="Google Shape;270;p30"/>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1" name="Google Shape;271;p30"/>
          <p:cNvSpPr/>
          <p:nvPr/>
        </p:nvSpPr>
        <p:spPr>
          <a:xfrm flipH="1">
            <a:off x="0" y="3013335"/>
            <a:ext cx="324000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72" name="Google Shape;272;p30"/>
          <p:cNvSpPr/>
          <p:nvPr/>
        </p:nvSpPr>
        <p:spPr>
          <a:xfrm>
            <a:off x="0" y="921752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73" name="Google Shape;273;p30"/>
          <p:cNvSpPr>
            <a:spLocks noGrp="1"/>
          </p:cNvSpPr>
          <p:nvPr>
            <p:ph type="pic" idx="3"/>
          </p:nvPr>
        </p:nvSpPr>
        <p:spPr>
          <a:xfrm>
            <a:off x="3977692" y="522985"/>
            <a:ext cx="3064955" cy="2751872"/>
          </a:xfrm>
          <a:prstGeom prst="rect">
            <a:avLst/>
          </a:prstGeom>
          <a:solidFill>
            <a:srgbClr val="D8D8D8"/>
          </a:solidFill>
          <a:ln>
            <a:noFill/>
          </a:ln>
        </p:spPr>
      </p:sp>
      <p:sp>
        <p:nvSpPr>
          <p:cNvPr id="274" name="Google Shape;274;p30"/>
          <p:cNvSpPr txBox="1">
            <a:spLocks noGrp="1"/>
          </p:cNvSpPr>
          <p:nvPr>
            <p:ph type="body" idx="4"/>
          </p:nvPr>
        </p:nvSpPr>
        <p:spPr>
          <a:xfrm>
            <a:off x="752315" y="3760791"/>
            <a:ext cx="6143488" cy="554403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slide 2">
  <p:cSld name="Text only slide 2">
    <p:spTree>
      <p:nvGrpSpPr>
        <p:cNvPr id="1" name="Shape 290"/>
        <p:cNvGrpSpPr/>
        <p:nvPr/>
      </p:nvGrpSpPr>
      <p:grpSpPr>
        <a:xfrm>
          <a:off x="0" y="0"/>
          <a:ext cx="0" cy="0"/>
          <a:chOff x="0" y="0"/>
          <a:chExt cx="0" cy="0"/>
        </a:xfrm>
      </p:grpSpPr>
      <p:sp>
        <p:nvSpPr>
          <p:cNvPr id="291" name="Google Shape;291;p32"/>
          <p:cNvSpPr/>
          <p:nvPr/>
        </p:nvSpPr>
        <p:spPr>
          <a:xfrm>
            <a:off x="236144" y="-13489"/>
            <a:ext cx="7332439" cy="2831758"/>
          </a:xfrm>
          <a:custGeom>
            <a:avLst/>
            <a:gdLst/>
            <a:ahLst/>
            <a:cxnLst/>
            <a:rect l="l" t="t" r="r" b="b"/>
            <a:pathLst>
              <a:path w="2161701" h="834840" extrusionOk="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2" name="Google Shape;292;p32"/>
          <p:cNvSpPr/>
          <p:nvPr/>
        </p:nvSpPr>
        <p:spPr>
          <a:xfrm rot="10800000">
            <a:off x="2308088" y="2403497"/>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3" name="Google Shape;293;p32"/>
          <p:cNvSpPr txBox="1">
            <a:spLocks noGrp="1"/>
          </p:cNvSpPr>
          <p:nvPr>
            <p:ph type="body" idx="1"/>
          </p:nvPr>
        </p:nvSpPr>
        <p:spPr>
          <a:xfrm>
            <a:off x="752315" y="3373219"/>
            <a:ext cx="6143488" cy="593160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4" name="Google Shape;294;p32"/>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32"/>
          <p:cNvSpPr txBox="1">
            <a:spLocks noGrp="1"/>
          </p:cNvSpPr>
          <p:nvPr>
            <p:ph type="body" idx="2"/>
          </p:nvPr>
        </p:nvSpPr>
        <p:spPr>
          <a:xfrm>
            <a:off x="1265993" y="321279"/>
            <a:ext cx="5027689" cy="138169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6" name="Google Shape;296;p3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elcome/Intro Slide">
  <p:cSld name="Welcome/Intro Slide">
    <p:spTree>
      <p:nvGrpSpPr>
        <p:cNvPr id="1" name="Shape 297"/>
        <p:cNvGrpSpPr/>
        <p:nvPr/>
      </p:nvGrpSpPr>
      <p:grpSpPr>
        <a:xfrm>
          <a:off x="0" y="0"/>
          <a:ext cx="0" cy="0"/>
          <a:chOff x="0" y="0"/>
          <a:chExt cx="0" cy="0"/>
        </a:xfrm>
      </p:grpSpPr>
      <p:sp>
        <p:nvSpPr>
          <p:cNvPr id="298" name="Google Shape;298;p33"/>
          <p:cNvSpPr/>
          <p:nvPr/>
        </p:nvSpPr>
        <p:spPr>
          <a:xfrm>
            <a:off x="23061" y="0"/>
            <a:ext cx="7536614" cy="4577849"/>
          </a:xfrm>
          <a:prstGeom prst="rect">
            <a:avLst/>
          </a:pr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sp>
        <p:nvSpPr>
          <p:cNvPr id="299" name="Google Shape;299;p33"/>
          <p:cNvSpPr>
            <a:spLocks noGrp="1"/>
          </p:cNvSpPr>
          <p:nvPr>
            <p:ph type="pic" idx="2"/>
          </p:nvPr>
        </p:nvSpPr>
        <p:spPr>
          <a:xfrm>
            <a:off x="1273455" y="2729130"/>
            <a:ext cx="5035826" cy="5035826"/>
          </a:xfrm>
          <a:prstGeom prst="rect">
            <a:avLst/>
          </a:prstGeom>
          <a:noFill/>
          <a:ln>
            <a:noFill/>
          </a:ln>
        </p:spPr>
      </p:sp>
      <p:sp>
        <p:nvSpPr>
          <p:cNvPr id="300" name="Google Shape;300;p3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01" name="Google Shape;301;p33"/>
          <p:cNvSpPr txBox="1">
            <a:spLocks noGrp="1"/>
          </p:cNvSpPr>
          <p:nvPr>
            <p:ph type="body" idx="1"/>
          </p:nvPr>
        </p:nvSpPr>
        <p:spPr>
          <a:xfrm>
            <a:off x="752315" y="8198603"/>
            <a:ext cx="6143488" cy="161182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2" name="Google Shape;302;p33"/>
          <p:cNvSpPr txBox="1">
            <a:spLocks noGrp="1"/>
          </p:cNvSpPr>
          <p:nvPr>
            <p:ph type="body" idx="3"/>
          </p:nvPr>
        </p:nvSpPr>
        <p:spPr>
          <a:xfrm>
            <a:off x="631589" y="550208"/>
            <a:ext cx="6319558" cy="6623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3" name="Google Shape;303;p33"/>
          <p:cNvSpPr txBox="1">
            <a:spLocks noGrp="1"/>
          </p:cNvSpPr>
          <p:nvPr>
            <p:ph type="body" idx="4"/>
          </p:nvPr>
        </p:nvSpPr>
        <p:spPr>
          <a:xfrm>
            <a:off x="631589" y="1212566"/>
            <a:ext cx="6319558" cy="123444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600"/>
              <a:buFont typeface="Arial"/>
              <a:buNone/>
              <a:defRPr sz="1600" b="0"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04"/>
        <p:cNvGrpSpPr/>
        <p:nvPr/>
      </p:nvGrpSpPr>
      <p:grpSpPr>
        <a:xfrm>
          <a:off x="0" y="0"/>
          <a:ext cx="0" cy="0"/>
          <a:chOff x="0" y="0"/>
          <a:chExt cx="0" cy="0"/>
        </a:xfrm>
      </p:grpSpPr>
      <p:sp>
        <p:nvSpPr>
          <p:cNvPr id="305" name="Google Shape;305;p34"/>
          <p:cNvSpPr/>
          <p:nvPr/>
        </p:nvSpPr>
        <p:spPr>
          <a:xfrm>
            <a:off x="-30805" y="2886754"/>
            <a:ext cx="7590480"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06" name="Google Shape;306;p34"/>
          <p:cNvSpPr/>
          <p:nvPr/>
        </p:nvSpPr>
        <p:spPr>
          <a:xfrm rot="10800000" flipH="1">
            <a:off x="3751108" y="3293886"/>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07" name="Google Shape;307;p3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8" name="Google Shape;308;p3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9" name="Google Shape;309;p34"/>
          <p:cNvSpPr txBox="1">
            <a:spLocks noGrp="1"/>
          </p:cNvSpPr>
          <p:nvPr>
            <p:ph type="body" idx="3"/>
          </p:nvPr>
        </p:nvSpPr>
        <p:spPr>
          <a:xfrm>
            <a:off x="3986924" y="4751350"/>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0" name="Google Shape;310;p34"/>
          <p:cNvSpPr>
            <a:spLocks noGrp="1"/>
          </p:cNvSpPr>
          <p:nvPr>
            <p:ph type="pic" idx="4"/>
          </p:nvPr>
        </p:nvSpPr>
        <p:spPr>
          <a:xfrm flipH="1">
            <a:off x="515711" y="3293886"/>
            <a:ext cx="3233336" cy="2829706"/>
          </a:xfrm>
          <a:prstGeom prst="rect">
            <a:avLst/>
          </a:prstGeom>
          <a:solidFill>
            <a:srgbClr val="D8D8D8"/>
          </a:solidFill>
          <a:ln>
            <a:noFill/>
          </a:ln>
        </p:spPr>
      </p:sp>
      <p:sp>
        <p:nvSpPr>
          <p:cNvPr id="311" name="Google Shape;311;p34"/>
          <p:cNvSpPr txBox="1">
            <a:spLocks noGrp="1"/>
          </p:cNvSpPr>
          <p:nvPr>
            <p:ph type="body" idx="5"/>
          </p:nvPr>
        </p:nvSpPr>
        <p:spPr>
          <a:xfrm>
            <a:off x="3986924" y="3609613"/>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2" name="Google Shape;312;p34"/>
          <p:cNvSpPr/>
          <p:nvPr/>
        </p:nvSpPr>
        <p:spPr>
          <a:xfrm rot="10800000" flipH="1">
            <a:off x="555001" y="6458432"/>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13" name="Google Shape;313;p34"/>
          <p:cNvSpPr txBox="1">
            <a:spLocks noGrp="1"/>
          </p:cNvSpPr>
          <p:nvPr>
            <p:ph type="body" idx="6"/>
          </p:nvPr>
        </p:nvSpPr>
        <p:spPr>
          <a:xfrm>
            <a:off x="790817" y="7915896"/>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4" name="Google Shape;314;p34"/>
          <p:cNvSpPr txBox="1">
            <a:spLocks noGrp="1"/>
          </p:cNvSpPr>
          <p:nvPr>
            <p:ph type="body" idx="7"/>
          </p:nvPr>
        </p:nvSpPr>
        <p:spPr>
          <a:xfrm>
            <a:off x="790817" y="6774159"/>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5" name="Google Shape;315;p34"/>
          <p:cNvSpPr>
            <a:spLocks noGrp="1"/>
          </p:cNvSpPr>
          <p:nvPr>
            <p:ph type="pic" idx="8"/>
          </p:nvPr>
        </p:nvSpPr>
        <p:spPr>
          <a:xfrm flipH="1">
            <a:off x="3692174" y="6458433"/>
            <a:ext cx="3233336" cy="2829706"/>
          </a:xfrm>
          <a:prstGeom prst="rect">
            <a:avLst/>
          </a:prstGeom>
          <a:solidFill>
            <a:srgbClr val="D8D8D8"/>
          </a:solidFill>
          <a:ln>
            <a:noFill/>
          </a:ln>
        </p:spPr>
      </p:sp>
      <p:sp>
        <p:nvSpPr>
          <p:cNvPr id="316" name="Google Shape;316;p34"/>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7" name="Google Shape;317;p34"/>
          <p:cNvSpPr/>
          <p:nvPr/>
        </p:nvSpPr>
        <p:spPr>
          <a:xfrm flipH="1">
            <a:off x="4935530" y="4550270"/>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18" name="Google Shape;318;p34"/>
          <p:cNvSpPr/>
          <p:nvPr/>
        </p:nvSpPr>
        <p:spPr>
          <a:xfrm flipH="1">
            <a:off x="0" y="7724548"/>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1">
  <p:cSld name="Photo/text slide 1">
    <p:spTree>
      <p:nvGrpSpPr>
        <p:cNvPr id="1" name="Shape 319"/>
        <p:cNvGrpSpPr/>
        <p:nvPr/>
      </p:nvGrpSpPr>
      <p:grpSpPr>
        <a:xfrm>
          <a:off x="0" y="0"/>
          <a:ext cx="0" cy="0"/>
          <a:chOff x="0" y="0"/>
          <a:chExt cx="0" cy="0"/>
        </a:xfrm>
      </p:grpSpPr>
      <p:sp>
        <p:nvSpPr>
          <p:cNvPr id="320" name="Google Shape;320;p35"/>
          <p:cNvSpPr/>
          <p:nvPr/>
        </p:nvSpPr>
        <p:spPr>
          <a:xfrm>
            <a:off x="420974" y="268941"/>
            <a:ext cx="3284648" cy="9889385"/>
          </a:xfrm>
          <a:custGeom>
            <a:avLst/>
            <a:gdLst/>
            <a:ahLst/>
            <a:cxnLst/>
            <a:rect l="l" t="t" r="r" b="b"/>
            <a:pathLst>
              <a:path w="1159533" h="3031200" extrusionOk="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1" name="Google Shape;321;p35"/>
          <p:cNvSpPr txBox="1">
            <a:spLocks noGrp="1"/>
          </p:cNvSpPr>
          <p:nvPr>
            <p:ph type="body" idx="1"/>
          </p:nvPr>
        </p:nvSpPr>
        <p:spPr>
          <a:xfrm>
            <a:off x="683565" y="1027561"/>
            <a:ext cx="2864232" cy="8796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2" name="Google Shape;322;p35"/>
          <p:cNvSpPr txBox="1">
            <a:spLocks noGrp="1"/>
          </p:cNvSpPr>
          <p:nvPr>
            <p:ph type="body" idx="2"/>
          </p:nvPr>
        </p:nvSpPr>
        <p:spPr>
          <a:xfrm>
            <a:off x="683565" y="2424204"/>
            <a:ext cx="2693750" cy="73399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3" name="Google Shape;323;p35"/>
          <p:cNvSpPr>
            <a:spLocks noGrp="1"/>
          </p:cNvSpPr>
          <p:nvPr>
            <p:ph type="pic" idx="3"/>
          </p:nvPr>
        </p:nvSpPr>
        <p:spPr>
          <a:xfrm>
            <a:off x="3705622" y="1178454"/>
            <a:ext cx="3854053" cy="8334904"/>
          </a:xfrm>
          <a:prstGeom prst="rect">
            <a:avLst/>
          </a:prstGeom>
          <a:solidFill>
            <a:srgbClr val="D8D8D8"/>
          </a:solidFill>
          <a:ln>
            <a:noFill/>
          </a:ln>
        </p:spPr>
      </p:sp>
      <p:sp>
        <p:nvSpPr>
          <p:cNvPr id="324" name="Google Shape;324;p35"/>
          <p:cNvSpPr/>
          <p:nvPr/>
        </p:nvSpPr>
        <p:spPr>
          <a:xfrm rot="10800000">
            <a:off x="1677895" y="2120415"/>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5" name="Google Shape;325;p35"/>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photo slide 2">
  <p:cSld name="quote/photo slide 2">
    <p:spTree>
      <p:nvGrpSpPr>
        <p:cNvPr id="1" name="Shape 357"/>
        <p:cNvGrpSpPr/>
        <p:nvPr/>
      </p:nvGrpSpPr>
      <p:grpSpPr>
        <a:xfrm>
          <a:off x="0" y="0"/>
          <a:ext cx="0" cy="0"/>
          <a:chOff x="0" y="0"/>
          <a:chExt cx="0" cy="0"/>
        </a:xfrm>
      </p:grpSpPr>
      <p:sp>
        <p:nvSpPr>
          <p:cNvPr id="358" name="Google Shape;358;p37"/>
          <p:cNvSpPr/>
          <p:nvPr/>
        </p:nvSpPr>
        <p:spPr>
          <a:xfrm>
            <a:off x="182030" y="1672028"/>
            <a:ext cx="4283839" cy="384624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59" name="Google Shape;359;p37"/>
          <p:cNvSpPr>
            <a:spLocks noGrp="1"/>
          </p:cNvSpPr>
          <p:nvPr>
            <p:ph type="pic" idx="2"/>
          </p:nvPr>
        </p:nvSpPr>
        <p:spPr>
          <a:xfrm>
            <a:off x="401638" y="393700"/>
            <a:ext cx="6716712" cy="9014859"/>
          </a:xfrm>
          <a:prstGeom prst="rect">
            <a:avLst/>
          </a:prstGeom>
          <a:solidFill>
            <a:srgbClr val="D8D8D8"/>
          </a:solidFill>
          <a:ln>
            <a:noFill/>
          </a:ln>
        </p:spPr>
      </p:sp>
      <p:sp>
        <p:nvSpPr>
          <p:cNvPr id="360" name="Google Shape;360;p3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37"/>
          <p:cNvSpPr txBox="1">
            <a:spLocks noGrp="1"/>
          </p:cNvSpPr>
          <p:nvPr>
            <p:ph type="body" idx="1"/>
          </p:nvPr>
        </p:nvSpPr>
        <p:spPr>
          <a:xfrm>
            <a:off x="877561" y="2062985"/>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2" name="Google Shape;362;p37"/>
          <p:cNvSpPr txBox="1">
            <a:spLocks noGrp="1"/>
          </p:cNvSpPr>
          <p:nvPr>
            <p:ph type="body" idx="3"/>
          </p:nvPr>
        </p:nvSpPr>
        <p:spPr>
          <a:xfrm>
            <a:off x="877562" y="4649270"/>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363"/>
        <p:cNvGrpSpPr/>
        <p:nvPr/>
      </p:nvGrpSpPr>
      <p:grpSpPr>
        <a:xfrm>
          <a:off x="0" y="0"/>
          <a:ext cx="0" cy="0"/>
          <a:chOff x="0" y="0"/>
          <a:chExt cx="0" cy="0"/>
        </a:xfrm>
      </p:grpSpPr>
      <p:sp>
        <p:nvSpPr>
          <p:cNvPr id="364" name="Google Shape;364;p38"/>
          <p:cNvSpPr/>
          <p:nvPr/>
        </p:nvSpPr>
        <p:spPr>
          <a:xfrm>
            <a:off x="406399" y="2498271"/>
            <a:ext cx="6746875" cy="6295894"/>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5" name="Google Shape;365;p38"/>
          <p:cNvSpPr/>
          <p:nvPr/>
        </p:nvSpPr>
        <p:spPr>
          <a:xfrm>
            <a:off x="0" y="7795630"/>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6" name="Google Shape;366;p3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chemeClr val="lt1"/>
              </a:buClr>
              <a:buSzPts val="2200"/>
              <a:buFont typeface="Arial"/>
              <a:buNone/>
              <a:defRPr sz="22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7" name="Google Shape;367;p3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8" name="Google Shape;368;p38"/>
          <p:cNvSpPr txBox="1">
            <a:spLocks noGrp="1"/>
          </p:cNvSpPr>
          <p:nvPr>
            <p:ph type="body" idx="3"/>
          </p:nvPr>
        </p:nvSpPr>
        <p:spPr>
          <a:xfrm>
            <a:off x="554560" y="3219790"/>
            <a:ext cx="6326687" cy="425346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050"/>
              <a:buFont typeface="Arial"/>
              <a:buNone/>
              <a:defRPr sz="105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69" name="Google Shape;369;p38"/>
          <p:cNvGrpSpPr/>
          <p:nvPr/>
        </p:nvGrpSpPr>
        <p:grpSpPr>
          <a:xfrm>
            <a:off x="745951" y="522514"/>
            <a:ext cx="3011171" cy="1658147"/>
            <a:chOff x="7213103" y="8616507"/>
            <a:chExt cx="2393632" cy="1318090"/>
          </a:xfrm>
        </p:grpSpPr>
        <p:grpSp>
          <p:nvGrpSpPr>
            <p:cNvPr id="370" name="Google Shape;370;p38"/>
            <p:cNvGrpSpPr/>
            <p:nvPr/>
          </p:nvGrpSpPr>
          <p:grpSpPr>
            <a:xfrm>
              <a:off x="7278826" y="9366586"/>
              <a:ext cx="1318260" cy="568011"/>
              <a:chOff x="2729229" y="5345906"/>
              <a:chExt cx="1318260" cy="568011"/>
            </a:xfrm>
          </p:grpSpPr>
          <p:sp>
            <p:nvSpPr>
              <p:cNvPr id="371" name="Google Shape;371;p38"/>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2" name="Google Shape;372;p38"/>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3" name="Google Shape;373;p38"/>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4" name="Google Shape;374;p38"/>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5" name="Google Shape;375;p38"/>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6" name="Google Shape;376;p38"/>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377" name="Google Shape;377;p38"/>
            <p:cNvGrpSpPr/>
            <p:nvPr/>
          </p:nvGrpSpPr>
          <p:grpSpPr>
            <a:xfrm>
              <a:off x="8751391" y="9375120"/>
              <a:ext cx="855344" cy="553788"/>
              <a:chOff x="4201794" y="5354440"/>
              <a:chExt cx="855344" cy="553788"/>
            </a:xfrm>
          </p:grpSpPr>
          <p:grpSp>
            <p:nvGrpSpPr>
              <p:cNvPr id="378" name="Google Shape;378;p38"/>
              <p:cNvGrpSpPr/>
              <p:nvPr/>
            </p:nvGrpSpPr>
            <p:grpSpPr>
              <a:xfrm>
                <a:off x="4213224" y="5354440"/>
                <a:ext cx="843914" cy="553788"/>
                <a:chOff x="4213224" y="5354440"/>
                <a:chExt cx="843914" cy="553788"/>
              </a:xfrm>
            </p:grpSpPr>
            <p:sp>
              <p:nvSpPr>
                <p:cNvPr id="379" name="Google Shape;379;p38"/>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0" name="Google Shape;380;p38"/>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1" name="Google Shape;381;p38"/>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2" name="Google Shape;382;p38"/>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3" name="Google Shape;383;p38"/>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4" name="Google Shape;384;p38"/>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5" name="Google Shape;385;p38"/>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6" name="Google Shape;386;p38"/>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7" name="Google Shape;387;p38"/>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8" name="Google Shape;388;p38"/>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9" name="Google Shape;389;p38"/>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0" name="Google Shape;390;p38"/>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1" name="Google Shape;391;p38"/>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2" name="Google Shape;392;p38"/>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3" name="Google Shape;393;p38"/>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4" name="Google Shape;394;p38"/>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5" name="Google Shape;395;p38"/>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6" name="Google Shape;396;p38"/>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7" name="Google Shape;397;p38"/>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8" name="Google Shape;398;p38"/>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9" name="Google Shape;399;p38"/>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0" name="Google Shape;400;p38"/>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1" name="Google Shape;401;p38"/>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2" name="Google Shape;402;p38"/>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3" name="Google Shape;403;p38"/>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4" name="Google Shape;404;p38"/>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5" name="Google Shape;405;p38"/>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6" name="Google Shape;406;p38"/>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7" name="Google Shape;407;p38"/>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8" name="Google Shape;408;p38"/>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9" name="Google Shape;409;p38"/>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0" name="Google Shape;410;p38"/>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1" name="Google Shape;411;p38"/>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2" name="Google Shape;412;p38"/>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3" name="Google Shape;413;p38"/>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4" name="Google Shape;414;p38"/>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5" name="Google Shape;415;p38"/>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416" name="Google Shape;416;p38"/>
              <p:cNvGrpSpPr/>
              <p:nvPr/>
            </p:nvGrpSpPr>
            <p:grpSpPr>
              <a:xfrm>
                <a:off x="4201794" y="5647454"/>
                <a:ext cx="133350" cy="132757"/>
                <a:chOff x="4201794" y="5647454"/>
                <a:chExt cx="133350" cy="132757"/>
              </a:xfrm>
            </p:grpSpPr>
            <p:sp>
              <p:nvSpPr>
                <p:cNvPr id="417" name="Google Shape;417;p3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8" name="Google Shape;418;p3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grpSp>
          <p:nvGrpSpPr>
            <p:cNvPr id="419" name="Google Shape;419;p38"/>
            <p:cNvGrpSpPr/>
            <p:nvPr/>
          </p:nvGrpSpPr>
          <p:grpSpPr>
            <a:xfrm>
              <a:off x="7213103" y="8616507"/>
              <a:ext cx="680084" cy="730165"/>
              <a:chOff x="2663506" y="4595827"/>
              <a:chExt cx="680084" cy="730165"/>
            </a:xfrm>
          </p:grpSpPr>
          <p:sp>
            <p:nvSpPr>
              <p:cNvPr id="420" name="Google Shape;420;p38"/>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1" name="Google Shape;421;p38"/>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2" name="Google Shape;422;p38"/>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3" name="Google Shape;423;p38"/>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4" name="Google Shape;424;p38"/>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5" name="Google Shape;425;p38"/>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6" name="Google Shape;426;p38"/>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7" name="Google Shape;427;p38"/>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8" name="Google Shape;428;p38"/>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9" name="Google Shape;429;p38"/>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pic>
        <p:nvPicPr>
          <p:cNvPr id="430" name="Google Shape;430;p38"/>
          <p:cNvPicPr preferRelativeResize="0"/>
          <p:nvPr/>
        </p:nvPicPr>
        <p:blipFill rotWithShape="1">
          <a:blip r:embed="rId2">
            <a:alphaModFix/>
          </a:blip>
          <a:srcRect r="44449"/>
          <a:stretch/>
        </p:blipFill>
        <p:spPr>
          <a:xfrm>
            <a:off x="693882" y="9793994"/>
            <a:ext cx="1184829" cy="2720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166"/>
        <p:cNvGrpSpPr/>
        <p:nvPr/>
      </p:nvGrpSpPr>
      <p:grpSpPr>
        <a:xfrm>
          <a:off x="0" y="0"/>
          <a:ext cx="0" cy="0"/>
          <a:chOff x="0" y="0"/>
          <a:chExt cx="0" cy="0"/>
        </a:xfrm>
      </p:grpSpPr>
      <p:sp>
        <p:nvSpPr>
          <p:cNvPr id="167" name="Google Shape;167;p22"/>
          <p:cNvSpPr/>
          <p:nvPr/>
        </p:nvSpPr>
        <p:spPr>
          <a:xfrm rot="10800000" flipH="1">
            <a:off x="326600" y="228027"/>
            <a:ext cx="2555106" cy="9323906"/>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8" name="Google Shape;168;p22"/>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69" name="Google Shape;169;p22"/>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0" name="Google Shape;170;p22"/>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1" name="Google Shape;171;p22"/>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2" name="Google Shape;172;p22"/>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3" name="Google Shape;173;p22"/>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4" name="Google Shape;174;p22"/>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5" name="Google Shape;175;p22"/>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6" name="Google Shape;176;p22"/>
          <p:cNvSpPr/>
          <p:nvPr/>
        </p:nvSpPr>
        <p:spPr>
          <a:xfrm rot="10800000">
            <a:off x="-1" y="2195796"/>
            <a:ext cx="2955366" cy="8503489"/>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22"/>
          <p:cNvSpPr/>
          <p:nvPr/>
        </p:nvSpPr>
        <p:spPr>
          <a:xfrm>
            <a:off x="3334602" y="7663453"/>
            <a:ext cx="3798570"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dirty="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dirty="0"/>
          </a:p>
        </p:txBody>
      </p:sp>
      <p:sp>
        <p:nvSpPr>
          <p:cNvPr id="178" name="Google Shape;178;p22"/>
          <p:cNvSpPr/>
          <p:nvPr/>
        </p:nvSpPr>
        <p:spPr>
          <a:xfrm>
            <a:off x="264671" y="7671749"/>
            <a:ext cx="2617035" cy="4071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9" name="Google Shape;179;p22"/>
          <p:cNvPicPr preferRelativeResize="0"/>
          <p:nvPr/>
        </p:nvPicPr>
        <p:blipFill rotWithShape="1">
          <a:blip r:embed="rId2">
            <a:alphaModFix/>
          </a:blip>
          <a:srcRect r="44449"/>
          <a:stretch/>
        </p:blipFill>
        <p:spPr>
          <a:xfrm>
            <a:off x="951606" y="7735162"/>
            <a:ext cx="1184829" cy="272079"/>
          </a:xfrm>
          <a:prstGeom prst="rect">
            <a:avLst/>
          </a:prstGeom>
          <a:noFill/>
          <a:ln>
            <a:noFill/>
          </a:ln>
        </p:spPr>
      </p:pic>
      <p:sp>
        <p:nvSpPr>
          <p:cNvPr id="180" name="Google Shape;180;p22"/>
          <p:cNvSpPr/>
          <p:nvPr/>
        </p:nvSpPr>
        <p:spPr>
          <a:xfrm>
            <a:off x="17775" y="1199068"/>
            <a:ext cx="7560000" cy="720752"/>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2"/>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5500"/>
              <a:buNone/>
              <a:defRPr sz="55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2" name="Google Shape;182;p22"/>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3" name="Google Shape;183;p22"/>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4" name="Google Shape;184;p22"/>
          <p:cNvSpPr txBox="1">
            <a:spLocks noGrp="1"/>
          </p:cNvSpPr>
          <p:nvPr>
            <p:ph type="body" idx="15"/>
          </p:nvPr>
        </p:nvSpPr>
        <p:spPr>
          <a:xfrm>
            <a:off x="2209998" y="569881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5" name="Google Shape;185;p22"/>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86" name="Google Shape;186;p22"/>
          <p:cNvGrpSpPr/>
          <p:nvPr/>
        </p:nvGrpSpPr>
        <p:grpSpPr>
          <a:xfrm>
            <a:off x="2203825" y="3636657"/>
            <a:ext cx="5040000" cy="1982036"/>
            <a:chOff x="2083799" y="3965406"/>
            <a:chExt cx="5040000" cy="1982036"/>
          </a:xfrm>
        </p:grpSpPr>
        <p:cxnSp>
          <p:nvCxnSpPr>
            <p:cNvPr id="187" name="Google Shape;187;p22"/>
            <p:cNvCxnSpPr/>
            <p:nvPr/>
          </p:nvCxnSpPr>
          <p:spPr>
            <a:xfrm rot="10800000">
              <a:off x="2083799" y="3965406"/>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8" name="Google Shape;188;p22"/>
            <p:cNvCxnSpPr/>
            <p:nvPr/>
          </p:nvCxnSpPr>
          <p:spPr>
            <a:xfrm rot="10800000">
              <a:off x="2083799" y="4471097"/>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9" name="Google Shape;189;p22"/>
            <p:cNvCxnSpPr/>
            <p:nvPr/>
          </p:nvCxnSpPr>
          <p:spPr>
            <a:xfrm rot="10800000">
              <a:off x="2083799" y="496791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0" name="Google Shape;190;p22"/>
            <p:cNvCxnSpPr/>
            <p:nvPr/>
          </p:nvCxnSpPr>
          <p:spPr>
            <a:xfrm rot="10800000">
              <a:off x="2083799" y="544175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1" name="Google Shape;191;p22"/>
            <p:cNvCxnSpPr/>
            <p:nvPr/>
          </p:nvCxnSpPr>
          <p:spPr>
            <a:xfrm rot="10800000">
              <a:off x="2083799" y="5947442"/>
              <a:ext cx="5040000" cy="0"/>
            </a:xfrm>
            <a:prstGeom prst="straightConnector1">
              <a:avLst/>
            </a:prstGeom>
            <a:noFill/>
            <a:ln w="12700" cap="flat" cmpd="sng">
              <a:solidFill>
                <a:srgbClr val="10B1A2"/>
              </a:solidFill>
              <a:prstDash val="solid"/>
              <a:miter lim="800000"/>
              <a:headEnd type="none" w="sm" len="sm"/>
              <a:tailEnd type="none" w="sm" len="sm"/>
            </a:ln>
          </p:spPr>
        </p:cxnSp>
      </p:grpSp>
      <p:grpSp>
        <p:nvGrpSpPr>
          <p:cNvPr id="192" name="Google Shape;192;p22"/>
          <p:cNvGrpSpPr/>
          <p:nvPr/>
        </p:nvGrpSpPr>
        <p:grpSpPr>
          <a:xfrm>
            <a:off x="1560825" y="8536079"/>
            <a:ext cx="1312311" cy="1374993"/>
            <a:chOff x="2872104" y="4652749"/>
            <a:chExt cx="1470660" cy="1540906"/>
          </a:xfrm>
        </p:grpSpPr>
        <p:sp>
          <p:nvSpPr>
            <p:cNvPr id="193" name="Google Shape;193;p22"/>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22"/>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22"/>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22"/>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22"/>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22"/>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2"/>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22"/>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22"/>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202"/>
        <p:cNvGrpSpPr/>
        <p:nvPr/>
      </p:nvGrpSpPr>
      <p:grpSpPr>
        <a:xfrm>
          <a:off x="0" y="0"/>
          <a:ext cx="0" cy="0"/>
          <a:chOff x="0" y="0"/>
          <a:chExt cx="0" cy="0"/>
        </a:xfrm>
      </p:grpSpPr>
      <p:sp>
        <p:nvSpPr>
          <p:cNvPr id="203" name="Google Shape;203;p23"/>
          <p:cNvSpPr/>
          <p:nvPr/>
        </p:nvSpPr>
        <p:spPr>
          <a:xfrm flipH="1">
            <a:off x="293151" y="548276"/>
            <a:ext cx="6956072" cy="8528151"/>
          </a:xfrm>
          <a:custGeom>
            <a:avLst/>
            <a:gdLst/>
            <a:ahLst/>
            <a:cxnLst/>
            <a:rect l="l" t="t" r="r" b="b"/>
            <a:pathLst>
              <a:path w="6837538" h="7584050" extrusionOk="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3"/>
          <p:cNvSpPr/>
          <p:nvPr/>
        </p:nvSpPr>
        <p:spPr>
          <a:xfrm>
            <a:off x="3429785" y="2639079"/>
            <a:ext cx="4147225"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10B1A2"/>
          </a:solid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23"/>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827"/>
              </a:spcBef>
              <a:spcAft>
                <a:spcPts val="0"/>
              </a:spcAft>
              <a:buClr>
                <a:srgbClr val="10B1A2"/>
              </a:buClr>
              <a:buSzPts val="10000"/>
              <a:buNone/>
              <a:defRPr sz="10000" b="0">
                <a:solidFill>
                  <a:srgbClr val="10B1A2"/>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206" name="Google Shape;206;p23"/>
          <p:cNvSpPr txBox="1">
            <a:spLocks noGrp="1"/>
          </p:cNvSpPr>
          <p:nvPr>
            <p:ph type="body" idx="2"/>
          </p:nvPr>
        </p:nvSpPr>
        <p:spPr>
          <a:xfrm>
            <a:off x="3429785" y="3124029"/>
            <a:ext cx="2930148" cy="2002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3600"/>
              <a:buNone/>
              <a:defRPr sz="3600" b="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207" name="Google Shape;207;p23"/>
          <p:cNvGrpSpPr/>
          <p:nvPr/>
        </p:nvGrpSpPr>
        <p:grpSpPr>
          <a:xfrm>
            <a:off x="4462109" y="6900638"/>
            <a:ext cx="2660016" cy="2787071"/>
            <a:chOff x="2872104" y="4652749"/>
            <a:chExt cx="1470660" cy="1540906"/>
          </a:xfrm>
        </p:grpSpPr>
        <p:sp>
          <p:nvSpPr>
            <p:cNvPr id="208" name="Google Shape;208;p23"/>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23"/>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3"/>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3"/>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23"/>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23"/>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3"/>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23"/>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23"/>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extLst>
      <p:ext uri="{BB962C8B-B14F-4D97-AF65-F5344CB8AC3E}">
        <p14:creationId xmlns:p14="http://schemas.microsoft.com/office/powerpoint/2010/main" val="48485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30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photo slide 1">
  <p:cSld name="quote/photo slide 1">
    <p:spTree>
      <p:nvGrpSpPr>
        <p:cNvPr id="1" name="Shape 234"/>
        <p:cNvGrpSpPr/>
        <p:nvPr/>
      </p:nvGrpSpPr>
      <p:grpSpPr>
        <a:xfrm>
          <a:off x="0" y="0"/>
          <a:ext cx="0" cy="0"/>
          <a:chOff x="0" y="0"/>
          <a:chExt cx="0" cy="0"/>
        </a:xfrm>
      </p:grpSpPr>
      <p:sp>
        <p:nvSpPr>
          <p:cNvPr id="235" name="Google Shape;235;p26"/>
          <p:cNvSpPr/>
          <p:nvPr/>
        </p:nvSpPr>
        <p:spPr>
          <a:xfrm>
            <a:off x="326600" y="583660"/>
            <a:ext cx="3710562" cy="940011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6" name="Google Shape;236;p26"/>
          <p:cNvSpPr txBox="1">
            <a:spLocks noGrp="1"/>
          </p:cNvSpPr>
          <p:nvPr>
            <p:ph type="body" idx="1"/>
          </p:nvPr>
        </p:nvSpPr>
        <p:spPr>
          <a:xfrm>
            <a:off x="472530" y="767164"/>
            <a:ext cx="3418702"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7" name="Google Shape;237;p2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26"/>
          <p:cNvSpPr>
            <a:spLocks noGrp="1"/>
          </p:cNvSpPr>
          <p:nvPr>
            <p:ph type="pic" idx="2"/>
          </p:nvPr>
        </p:nvSpPr>
        <p:spPr>
          <a:xfrm>
            <a:off x="31548" y="3701709"/>
            <a:ext cx="6056028" cy="5437409"/>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9"/>
        <p:cNvGrpSpPr/>
        <p:nvPr/>
      </p:nvGrpSpPr>
      <p:grpSpPr>
        <a:xfrm>
          <a:off x="0" y="0"/>
          <a:ext cx="0" cy="0"/>
          <a:chOff x="0" y="0"/>
          <a:chExt cx="0" cy="0"/>
        </a:xfrm>
      </p:grpSpPr>
      <p:sp>
        <p:nvSpPr>
          <p:cNvPr id="240" name="Google Shape;240;p27"/>
          <p:cNvSpPr/>
          <p:nvPr/>
        </p:nvSpPr>
        <p:spPr>
          <a:xfrm>
            <a:off x="0" y="1213658"/>
            <a:ext cx="7559675" cy="4869991"/>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1" name="Google Shape;241;p27"/>
          <p:cNvSpPr txBox="1">
            <a:spLocks noGrp="1"/>
          </p:cNvSpPr>
          <p:nvPr>
            <p:ph type="body" idx="1"/>
          </p:nvPr>
        </p:nvSpPr>
        <p:spPr>
          <a:xfrm>
            <a:off x="559612" y="2049131"/>
            <a:ext cx="6526988" cy="372937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2" name="Google Shape;242;p2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7"/>
          <p:cNvSpPr txBox="1">
            <a:spLocks noGrp="1"/>
          </p:cNvSpPr>
          <p:nvPr>
            <p:ph type="body" idx="2"/>
          </p:nvPr>
        </p:nvSpPr>
        <p:spPr>
          <a:xfrm>
            <a:off x="559612" y="6718314"/>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4" name="Google Shape;244;p27"/>
          <p:cNvSpPr txBox="1">
            <a:spLocks noGrp="1"/>
          </p:cNvSpPr>
          <p:nvPr>
            <p:ph type="body" idx="3"/>
          </p:nvPr>
        </p:nvSpPr>
        <p:spPr>
          <a:xfrm>
            <a:off x="3446037" y="6718314"/>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5" name="Google Shape;245;p27"/>
          <p:cNvSpPr/>
          <p:nvPr/>
        </p:nvSpPr>
        <p:spPr>
          <a:xfrm rot="10800000">
            <a:off x="2299180" y="5404204"/>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6" name="Google Shape;246;p27"/>
          <p:cNvSpPr/>
          <p:nvPr/>
        </p:nvSpPr>
        <p:spPr>
          <a:xfrm>
            <a:off x="0" y="91587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47" name="Google Shape;247;p2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2">
  <p:cSld name="Photo/text slide 2">
    <p:spTree>
      <p:nvGrpSpPr>
        <p:cNvPr id="1" name="Shape 248"/>
        <p:cNvGrpSpPr/>
        <p:nvPr/>
      </p:nvGrpSpPr>
      <p:grpSpPr>
        <a:xfrm>
          <a:off x="0" y="0"/>
          <a:ext cx="0" cy="0"/>
          <a:chOff x="0" y="0"/>
          <a:chExt cx="0" cy="0"/>
        </a:xfrm>
      </p:grpSpPr>
      <p:sp>
        <p:nvSpPr>
          <p:cNvPr id="249" name="Google Shape;249;p28"/>
          <p:cNvSpPr/>
          <p:nvPr/>
        </p:nvSpPr>
        <p:spPr>
          <a:xfrm>
            <a:off x="461309" y="2712698"/>
            <a:ext cx="3436545" cy="2405402"/>
          </a:xfrm>
          <a:custGeom>
            <a:avLst/>
            <a:gdLst/>
            <a:ahLst/>
            <a:cxnLst/>
            <a:rect l="l" t="t" r="r" b="b"/>
            <a:pathLst>
              <a:path w="960756" h="672479" extrusionOk="0">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50" name="Google Shape;250;p28"/>
          <p:cNvSpPr>
            <a:spLocks noGrp="1"/>
          </p:cNvSpPr>
          <p:nvPr>
            <p:ph type="pic" idx="2"/>
          </p:nvPr>
        </p:nvSpPr>
        <p:spPr>
          <a:xfrm>
            <a:off x="-1" y="-11581"/>
            <a:ext cx="7559675" cy="2723566"/>
          </a:xfrm>
          <a:prstGeom prst="rect">
            <a:avLst/>
          </a:prstGeom>
          <a:solidFill>
            <a:srgbClr val="D8D8D8"/>
          </a:solidFill>
          <a:ln>
            <a:noFill/>
          </a:ln>
        </p:spPr>
      </p:sp>
      <p:sp>
        <p:nvSpPr>
          <p:cNvPr id="251" name="Google Shape;251;p28"/>
          <p:cNvSpPr txBox="1"/>
          <p:nvPr/>
        </p:nvSpPr>
        <p:spPr>
          <a:xfrm rot="-5400000">
            <a:off x="-2204035" y="7074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sp>
        <p:nvSpPr>
          <p:cNvPr id="252" name="Google Shape;252;p2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3" name="Google Shape;253;p28"/>
          <p:cNvSpPr txBox="1">
            <a:spLocks noGrp="1"/>
          </p:cNvSpPr>
          <p:nvPr>
            <p:ph type="body" idx="3"/>
          </p:nvPr>
        </p:nvSpPr>
        <p:spPr>
          <a:xfrm>
            <a:off x="706179" y="5345906"/>
            <a:ext cx="3019010" cy="441447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4" name="Google Shape;254;p28"/>
          <p:cNvSpPr txBox="1">
            <a:spLocks noGrp="1"/>
          </p:cNvSpPr>
          <p:nvPr>
            <p:ph type="body" idx="4"/>
          </p:nvPr>
        </p:nvSpPr>
        <p:spPr>
          <a:xfrm>
            <a:off x="4212469" y="3276997"/>
            <a:ext cx="3019010" cy="648338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5" name="Google Shape;255;p28"/>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p28"/>
          <p:cNvSpPr/>
          <p:nvPr/>
        </p:nvSpPr>
        <p:spPr>
          <a:xfrm flipH="1">
            <a:off x="-1" y="3128859"/>
            <a:ext cx="3240000" cy="45719"/>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grpSp>
        <p:nvGrpSpPr>
          <p:cNvPr id="257" name="Google Shape;257;p28"/>
          <p:cNvGrpSpPr/>
          <p:nvPr/>
        </p:nvGrpSpPr>
        <p:grpSpPr>
          <a:xfrm>
            <a:off x="296555" y="7386647"/>
            <a:ext cx="101635" cy="101183"/>
            <a:chOff x="4201794" y="5647454"/>
            <a:chExt cx="133350" cy="132757"/>
          </a:xfrm>
        </p:grpSpPr>
        <p:sp>
          <p:nvSpPr>
            <p:cNvPr id="258" name="Google Shape;258;p2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59" name="Google Shape;259;p2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19728" y="569242"/>
            <a:ext cx="6520220" cy="206659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C5C5C"/>
              </a:buClr>
              <a:buSzPts val="3637"/>
              <a:buFont typeface="Calibri"/>
              <a:buNone/>
              <a:defRPr sz="3637" b="0" i="0" u="none" strike="noStrike" cap="none">
                <a:solidFill>
                  <a:srgbClr val="5C5C5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519728" y="2846200"/>
            <a:ext cx="6520220" cy="6783857"/>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rgbClr val="5C5C5C"/>
              </a:buClr>
              <a:buSzPts val="2315"/>
              <a:buFont typeface="Arial"/>
              <a:buChar char="•"/>
              <a:defRPr sz="2315" b="0" i="0" u="none" strike="noStrike" cap="none">
                <a:solidFill>
                  <a:srgbClr val="5C5C5C"/>
                </a:solidFill>
                <a:latin typeface="Calibri"/>
                <a:ea typeface="Calibri"/>
                <a:cs typeface="Calibri"/>
                <a:sym typeface="Calibri"/>
              </a:defRPr>
            </a:lvl1pPr>
            <a:lvl2pPr marL="914400" marR="0" lvl="1" indent="-354583" algn="l" rtl="0">
              <a:lnSpc>
                <a:spcPct val="90000"/>
              </a:lnSpc>
              <a:spcBef>
                <a:spcPts val="413"/>
              </a:spcBef>
              <a:spcAft>
                <a:spcPts val="0"/>
              </a:spcAft>
              <a:buClr>
                <a:srgbClr val="5C5C5C"/>
              </a:buClr>
              <a:buSzPts val="1984"/>
              <a:buFont typeface="Arial"/>
              <a:buChar char="•"/>
              <a:defRPr sz="1984" b="0" i="0" u="none" strike="noStrike" cap="none">
                <a:solidFill>
                  <a:srgbClr val="5C5C5C"/>
                </a:solidFill>
                <a:latin typeface="Calibri"/>
                <a:ea typeface="Calibri"/>
                <a:cs typeface="Calibri"/>
                <a:sym typeface="Calibri"/>
              </a:defRPr>
            </a:lvl2pPr>
            <a:lvl3pPr marL="1371600" marR="0" lvl="2" indent="-333565" algn="l" rtl="0">
              <a:lnSpc>
                <a:spcPct val="90000"/>
              </a:lnSpc>
              <a:spcBef>
                <a:spcPts val="413"/>
              </a:spcBef>
              <a:spcAft>
                <a:spcPts val="0"/>
              </a:spcAft>
              <a:buClr>
                <a:srgbClr val="5C5C5C"/>
              </a:buClr>
              <a:buSzPts val="1653"/>
              <a:buFont typeface="Arial"/>
              <a:buChar char="•"/>
              <a:defRPr sz="1653" b="0" i="0" u="none" strike="noStrike" cap="none">
                <a:solidFill>
                  <a:srgbClr val="5C5C5C"/>
                </a:solidFill>
                <a:latin typeface="Calibri"/>
                <a:ea typeface="Calibri"/>
                <a:cs typeface="Calibri"/>
                <a:sym typeface="Calibri"/>
              </a:defRPr>
            </a:lvl3pPr>
            <a:lvl4pPr marL="1828800" marR="0" lvl="3"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4pPr>
            <a:lvl5pPr marL="2286000" marR="0" lvl="4"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084260"/>
                </a:solidFill>
                <a:latin typeface="Calibri"/>
                <a:ea typeface="Calibri"/>
                <a:cs typeface="Calibri"/>
                <a:sym typeface="Calibri"/>
              </a:defRPr>
            </a:lvl1pPr>
            <a:lvl2pPr marL="0" marR="0" lvl="1" indent="0" algn="r" rtl="0">
              <a:spcBef>
                <a:spcPts val="0"/>
              </a:spcBef>
              <a:buNone/>
              <a:defRPr sz="800" b="0" i="0" u="none" strike="noStrike" cap="none">
                <a:solidFill>
                  <a:srgbClr val="084260"/>
                </a:solidFill>
                <a:latin typeface="Calibri"/>
                <a:ea typeface="Calibri"/>
                <a:cs typeface="Calibri"/>
                <a:sym typeface="Calibri"/>
              </a:defRPr>
            </a:lvl2pPr>
            <a:lvl3pPr marL="0" marR="0" lvl="2" indent="0" algn="r" rtl="0">
              <a:spcBef>
                <a:spcPts val="0"/>
              </a:spcBef>
              <a:buNone/>
              <a:defRPr sz="800" b="0" i="0" u="none" strike="noStrike" cap="none">
                <a:solidFill>
                  <a:srgbClr val="084260"/>
                </a:solidFill>
                <a:latin typeface="Calibri"/>
                <a:ea typeface="Calibri"/>
                <a:cs typeface="Calibri"/>
                <a:sym typeface="Calibri"/>
              </a:defRPr>
            </a:lvl3pPr>
            <a:lvl4pPr marL="0" marR="0" lvl="3" indent="0" algn="r" rtl="0">
              <a:spcBef>
                <a:spcPts val="0"/>
              </a:spcBef>
              <a:buNone/>
              <a:defRPr sz="800" b="0" i="0" u="none" strike="noStrike" cap="none">
                <a:solidFill>
                  <a:srgbClr val="084260"/>
                </a:solidFill>
                <a:latin typeface="Calibri"/>
                <a:ea typeface="Calibri"/>
                <a:cs typeface="Calibri"/>
                <a:sym typeface="Calibri"/>
              </a:defRPr>
            </a:lvl4pPr>
            <a:lvl5pPr marL="0" marR="0" lvl="4" indent="0" algn="r" rtl="0">
              <a:spcBef>
                <a:spcPts val="0"/>
              </a:spcBef>
              <a:buNone/>
              <a:defRPr sz="800" b="0" i="0" u="none" strike="noStrike" cap="none">
                <a:solidFill>
                  <a:srgbClr val="084260"/>
                </a:solidFill>
                <a:latin typeface="Calibri"/>
                <a:ea typeface="Calibri"/>
                <a:cs typeface="Calibri"/>
                <a:sym typeface="Calibri"/>
              </a:defRPr>
            </a:lvl5pPr>
            <a:lvl6pPr marL="0" marR="0" lvl="5" indent="0" algn="r" rtl="0">
              <a:spcBef>
                <a:spcPts val="0"/>
              </a:spcBef>
              <a:buNone/>
              <a:defRPr sz="800" b="0" i="0" u="none" strike="noStrike" cap="none">
                <a:solidFill>
                  <a:srgbClr val="084260"/>
                </a:solidFill>
                <a:latin typeface="Calibri"/>
                <a:ea typeface="Calibri"/>
                <a:cs typeface="Calibri"/>
                <a:sym typeface="Calibri"/>
              </a:defRPr>
            </a:lvl6pPr>
            <a:lvl7pPr marL="0" marR="0" lvl="6" indent="0" algn="r" rtl="0">
              <a:spcBef>
                <a:spcPts val="0"/>
              </a:spcBef>
              <a:buNone/>
              <a:defRPr sz="800" b="0" i="0" u="none" strike="noStrike" cap="none">
                <a:solidFill>
                  <a:srgbClr val="084260"/>
                </a:solidFill>
                <a:latin typeface="Calibri"/>
                <a:ea typeface="Calibri"/>
                <a:cs typeface="Calibri"/>
                <a:sym typeface="Calibri"/>
              </a:defRPr>
            </a:lvl7pPr>
            <a:lvl8pPr marL="0" marR="0" lvl="7" indent="0" algn="r" rtl="0">
              <a:spcBef>
                <a:spcPts val="0"/>
              </a:spcBef>
              <a:buNone/>
              <a:defRPr sz="800" b="0" i="0" u="none" strike="noStrike" cap="none">
                <a:solidFill>
                  <a:srgbClr val="084260"/>
                </a:solidFill>
                <a:latin typeface="Calibri"/>
                <a:ea typeface="Calibri"/>
                <a:cs typeface="Calibri"/>
                <a:sym typeface="Calibri"/>
              </a:defRPr>
            </a:lvl8pPr>
            <a:lvl9pPr marL="0" marR="0" lvl="8" indent="0" algn="r" rtl="0">
              <a:spcBef>
                <a:spcPts val="0"/>
              </a:spcBef>
              <a:buNone/>
              <a:defRPr sz="800" b="0" i="0" u="none" strike="noStrike" cap="none">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9"/>
          <p:cNvGrpSpPr/>
          <p:nvPr/>
        </p:nvGrpSpPr>
        <p:grpSpPr>
          <a:xfrm>
            <a:off x="434000" y="10141978"/>
            <a:ext cx="3688013" cy="369541"/>
            <a:chOff x="3136900" y="10192213"/>
            <a:chExt cx="3688013" cy="369541"/>
          </a:xfrm>
        </p:grpSpPr>
        <p:sp>
          <p:nvSpPr>
            <p:cNvPr id="14" name="Google Shape;14;p19"/>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u="none" strike="noStrike" cap="none">
                  <a:solidFill>
                    <a:srgbClr val="084260"/>
                  </a:solidFill>
                  <a:latin typeface="Calibri"/>
                  <a:ea typeface="Calibri"/>
                  <a:cs typeface="Calibri"/>
                  <a:sym typeface="Calibri"/>
                </a:rPr>
                <a:t>BEFRIENDING FOR SOCIAL     DIGITAL INCLUSION</a:t>
              </a:r>
              <a:endParaRPr sz="700" b="0" i="0">
                <a:solidFill>
                  <a:srgbClr val="084260"/>
                </a:solidFill>
                <a:latin typeface="Calibri"/>
                <a:ea typeface="Calibri"/>
                <a:cs typeface="Calibri"/>
                <a:sym typeface="Calibri"/>
              </a:endParaRPr>
            </a:p>
          </p:txBody>
        </p:sp>
        <p:grpSp>
          <p:nvGrpSpPr>
            <p:cNvPr id="15" name="Google Shape;15;p19"/>
            <p:cNvGrpSpPr/>
            <p:nvPr/>
          </p:nvGrpSpPr>
          <p:grpSpPr>
            <a:xfrm>
              <a:off x="5083743" y="10319021"/>
              <a:ext cx="101635" cy="101183"/>
              <a:chOff x="4201794" y="5647454"/>
              <a:chExt cx="133350" cy="132757"/>
            </a:xfrm>
          </p:grpSpPr>
          <p:sp>
            <p:nvSpPr>
              <p:cNvPr id="16" name="Google Shape;16;p19"/>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9"/>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68"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24"/>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a:solidFill>
                  <a:srgbClr val="084260"/>
                </a:solidFill>
                <a:latin typeface="Calibri"/>
                <a:ea typeface="Calibri"/>
                <a:cs typeface="Calibri"/>
                <a:sym typeface="Calibri"/>
              </a:defRPr>
            </a:lvl1pPr>
            <a:lvl2pPr marL="0" marR="0" lvl="1" indent="0" algn="r" rtl="0">
              <a:spcBef>
                <a:spcPts val="0"/>
              </a:spcBef>
              <a:buNone/>
              <a:defRPr sz="800" b="0" i="0">
                <a:solidFill>
                  <a:srgbClr val="084260"/>
                </a:solidFill>
                <a:latin typeface="Calibri"/>
                <a:ea typeface="Calibri"/>
                <a:cs typeface="Calibri"/>
                <a:sym typeface="Calibri"/>
              </a:defRPr>
            </a:lvl2pPr>
            <a:lvl3pPr marL="0" marR="0" lvl="2" indent="0" algn="r" rtl="0">
              <a:spcBef>
                <a:spcPts val="0"/>
              </a:spcBef>
              <a:buNone/>
              <a:defRPr sz="800" b="0" i="0">
                <a:solidFill>
                  <a:srgbClr val="084260"/>
                </a:solidFill>
                <a:latin typeface="Calibri"/>
                <a:ea typeface="Calibri"/>
                <a:cs typeface="Calibri"/>
                <a:sym typeface="Calibri"/>
              </a:defRPr>
            </a:lvl3pPr>
            <a:lvl4pPr marL="0" marR="0" lvl="3" indent="0" algn="r" rtl="0">
              <a:spcBef>
                <a:spcPts val="0"/>
              </a:spcBef>
              <a:buNone/>
              <a:defRPr sz="800" b="0" i="0">
                <a:solidFill>
                  <a:srgbClr val="084260"/>
                </a:solidFill>
                <a:latin typeface="Calibri"/>
                <a:ea typeface="Calibri"/>
                <a:cs typeface="Calibri"/>
                <a:sym typeface="Calibri"/>
              </a:defRPr>
            </a:lvl4pPr>
            <a:lvl5pPr marL="0" marR="0" lvl="4" indent="0" algn="r" rtl="0">
              <a:spcBef>
                <a:spcPts val="0"/>
              </a:spcBef>
              <a:buNone/>
              <a:defRPr sz="800" b="0" i="0">
                <a:solidFill>
                  <a:srgbClr val="084260"/>
                </a:solidFill>
                <a:latin typeface="Calibri"/>
                <a:ea typeface="Calibri"/>
                <a:cs typeface="Calibri"/>
                <a:sym typeface="Calibri"/>
              </a:defRPr>
            </a:lvl5pPr>
            <a:lvl6pPr marL="0" marR="0" lvl="5" indent="0" algn="r" rtl="0">
              <a:spcBef>
                <a:spcPts val="0"/>
              </a:spcBef>
              <a:buNone/>
              <a:defRPr sz="800" b="0" i="0">
                <a:solidFill>
                  <a:srgbClr val="084260"/>
                </a:solidFill>
                <a:latin typeface="Calibri"/>
                <a:ea typeface="Calibri"/>
                <a:cs typeface="Calibri"/>
                <a:sym typeface="Calibri"/>
              </a:defRPr>
            </a:lvl6pPr>
            <a:lvl7pPr marL="0" marR="0" lvl="6" indent="0" algn="r" rtl="0">
              <a:spcBef>
                <a:spcPts val="0"/>
              </a:spcBef>
              <a:buNone/>
              <a:defRPr sz="800" b="0" i="0">
                <a:solidFill>
                  <a:srgbClr val="084260"/>
                </a:solidFill>
                <a:latin typeface="Calibri"/>
                <a:ea typeface="Calibri"/>
                <a:cs typeface="Calibri"/>
                <a:sym typeface="Calibri"/>
              </a:defRPr>
            </a:lvl7pPr>
            <a:lvl8pPr marL="0" marR="0" lvl="7" indent="0" algn="r" rtl="0">
              <a:spcBef>
                <a:spcPts val="0"/>
              </a:spcBef>
              <a:buNone/>
              <a:defRPr sz="800" b="0" i="0">
                <a:solidFill>
                  <a:srgbClr val="084260"/>
                </a:solidFill>
                <a:latin typeface="Calibri"/>
                <a:ea typeface="Calibri"/>
                <a:cs typeface="Calibri"/>
                <a:sym typeface="Calibri"/>
              </a:defRPr>
            </a:lvl8pPr>
            <a:lvl9pPr marL="0" marR="0" lvl="8" indent="0" algn="r" rtl="0">
              <a:spcBef>
                <a:spcPts val="0"/>
              </a:spcBef>
              <a:buNone/>
              <a:defRPr sz="800" b="0" i="0">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19" name="Google Shape;219;p24"/>
          <p:cNvGrpSpPr/>
          <p:nvPr/>
        </p:nvGrpSpPr>
        <p:grpSpPr>
          <a:xfrm>
            <a:off x="434000" y="10141978"/>
            <a:ext cx="3688013" cy="369541"/>
            <a:chOff x="3136900" y="10192213"/>
            <a:chExt cx="3688013" cy="369541"/>
          </a:xfrm>
        </p:grpSpPr>
        <p:sp>
          <p:nvSpPr>
            <p:cNvPr id="220" name="Google Shape;220;p24"/>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a:solidFill>
                    <a:srgbClr val="084260"/>
                  </a:solidFill>
                  <a:latin typeface="Calibri"/>
                  <a:ea typeface="Calibri"/>
                  <a:cs typeface="Calibri"/>
                  <a:sym typeface="Calibri"/>
                </a:rPr>
                <a:t>BEFRIENDING FOR SOCIAL     DIGITAL INCLUSION</a:t>
              </a:r>
              <a:endParaRPr sz="700" b="0" i="0">
                <a:solidFill>
                  <a:srgbClr val="084260"/>
                </a:solidFill>
                <a:latin typeface="Calibri"/>
                <a:ea typeface="Calibri"/>
                <a:cs typeface="Calibri"/>
                <a:sym typeface="Calibri"/>
              </a:endParaRPr>
            </a:p>
          </p:txBody>
        </p:sp>
        <p:grpSp>
          <p:nvGrpSpPr>
            <p:cNvPr id="221" name="Google Shape;221;p24"/>
            <p:cNvGrpSpPr/>
            <p:nvPr/>
          </p:nvGrpSpPr>
          <p:grpSpPr>
            <a:xfrm>
              <a:off x="5083743" y="10319021"/>
              <a:ext cx="101635" cy="101183"/>
              <a:chOff x="4201794" y="5647454"/>
              <a:chExt cx="133350" cy="132757"/>
            </a:xfrm>
          </p:grpSpPr>
          <p:sp>
            <p:nvSpPr>
              <p:cNvPr id="222" name="Google Shape;222;p24"/>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23" name="Google Shape;223;p24"/>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 id="2147483663" r:id="rId9"/>
    <p:sldLayoutId id="2147483664" r:id="rId10"/>
    <p:sldLayoutId id="2147483665" r:id="rId11"/>
    <p:sldLayoutId id="2147483666" r:id="rId12"/>
    <p:sldLayoutId id="214748366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aguaeden.es/blog/actividades-y-dinamicas-para-romper-el-hielo-en-grupos-de-trabajo"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www.tinypulse.com/blog/sk-work-icebreaker-games" TargetMode="External"/><Relationship Id="rId4" Type="http://schemas.openxmlformats.org/officeDocument/2006/relationships/hyperlink" Target="https://communagir.org/contenus-et-outils/communagir-pour-emporter/les-outils-d-anim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empodera.org/en" TargetMode="External"/><Relationship Id="rId3" Type="http://schemas.openxmlformats.org/officeDocument/2006/relationships/hyperlink" Target="https://www.microsoft.com/es-es/microsoft-teams/log-in" TargetMode="External"/><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zoom.us/" TargetMode="External"/><Relationship Id="rId5" Type="http://schemas.openxmlformats.org/officeDocument/2006/relationships/hyperlink" Target="https://meet.jit.si/" TargetMode="External"/><Relationship Id="rId4" Type="http://schemas.openxmlformats.org/officeDocument/2006/relationships/hyperlink" Target="https://meet.google.com/" TargetMode="External"/><Relationship Id="rId9" Type="http://schemas.openxmlformats.org/officeDocument/2006/relationships/hyperlink" Target="https://doodle.com/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facebook.com/BESTIEproject/" TargetMode="External"/><Relationship Id="rId5" Type="http://schemas.openxmlformats.org/officeDocument/2006/relationships/hyperlink" Target="https://bestieproject.eu/"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
          <p:cNvSpPr txBox="1">
            <a:spLocks noGrp="1"/>
          </p:cNvSpPr>
          <p:nvPr>
            <p:ph type="body" idx="1"/>
          </p:nvPr>
        </p:nvSpPr>
        <p:spPr>
          <a:xfrm>
            <a:off x="344226" y="7068312"/>
            <a:ext cx="6537484" cy="574616"/>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chemeClr val="lt1"/>
              </a:buClr>
              <a:buSzPts val="3600"/>
              <a:buNone/>
            </a:pPr>
            <a:r>
              <a:rPr lang="en-US" sz="3200" dirty="0"/>
              <a:t>CREACIÓN DE CLUBS COMUNITARIOS PARA LA INCLUSIÓN SOCIODIGITAL</a:t>
            </a:r>
            <a:endParaRPr dirty="0"/>
          </a:p>
        </p:txBody>
      </p:sp>
      <p:sp>
        <p:nvSpPr>
          <p:cNvPr id="447" name="Google Shape;447;p2"/>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2600"/>
              <a:buNone/>
            </a:pPr>
            <a:r>
              <a:rPr lang="en-US" sz="2600" dirty="0"/>
              <a:t>www.</a:t>
            </a:r>
            <a:r>
              <a:rPr lang="en-US" sz="2600" b="1" dirty="0"/>
              <a:t>bestieproject</a:t>
            </a:r>
            <a:r>
              <a:rPr lang="en-US" sz="2600" dirty="0"/>
              <a:t>.eu</a:t>
            </a:r>
            <a:endParaRPr sz="2600" dirty="0"/>
          </a:p>
        </p:txBody>
      </p:sp>
      <p:sp>
        <p:nvSpPr>
          <p:cNvPr id="448" name="Google Shape;448;p2"/>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84260"/>
              </a:buClr>
              <a:buSzPts val="1000"/>
              <a:buNone/>
            </a:pPr>
            <a:r>
              <a:rPr lang="en-US" b="1" dirty="0"/>
              <a:t>2022 – 2024</a:t>
            </a:r>
            <a:endParaRPr dirty="0"/>
          </a:p>
          <a:p>
            <a:pPr marL="0" lvl="0" indent="0" algn="l" rtl="0">
              <a:lnSpc>
                <a:spcPct val="90000"/>
              </a:lnSpc>
              <a:spcBef>
                <a:spcPts val="0"/>
              </a:spcBef>
              <a:spcAft>
                <a:spcPts val="0"/>
              </a:spcAft>
              <a:buClr>
                <a:srgbClr val="084260"/>
              </a:buClr>
              <a:buSzPts val="1000"/>
              <a:buNone/>
            </a:pPr>
            <a:r>
              <a:rPr lang="es-ES" dirty="0"/>
              <a:t>Guía Metodológica</a:t>
            </a:r>
            <a:endParaRPr lang="en-GB" dirty="0"/>
          </a:p>
        </p:txBody>
      </p:sp>
      <p:sp>
        <p:nvSpPr>
          <p:cNvPr id="449" name="Google Shape;449;p2"/>
          <p:cNvSpPr txBox="1">
            <a:spLocks noGrp="1"/>
          </p:cNvSpPr>
          <p:nvPr>
            <p:ph type="body" idx="6"/>
          </p:nvPr>
        </p:nvSpPr>
        <p:spPr>
          <a:xfrm>
            <a:off x="5976470" y="9794818"/>
            <a:ext cx="1287131" cy="4192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84260"/>
              </a:buClr>
              <a:buSzPts val="1000"/>
              <a:buNone/>
            </a:pPr>
            <a:r>
              <a:rPr lang="en-US" b="1" dirty="0"/>
              <a:t>By </a:t>
            </a:r>
            <a:endParaRPr dirty="0"/>
          </a:p>
          <a:p>
            <a:pPr marL="0" lvl="0" indent="0" algn="l" rtl="0">
              <a:lnSpc>
                <a:spcPct val="90000"/>
              </a:lnSpc>
              <a:spcBef>
                <a:spcPts val="0"/>
              </a:spcBef>
              <a:spcAft>
                <a:spcPts val="0"/>
              </a:spcAft>
              <a:buClr>
                <a:srgbClr val="084260"/>
              </a:buClr>
              <a:buSzPts val="1000"/>
              <a:buNone/>
            </a:pPr>
            <a:r>
              <a:rPr lang="es-ES" dirty="0"/>
              <a:t>FUNDACIÓN CIBERVOLUNTARIOS</a:t>
            </a:r>
            <a:endParaRPr dirty="0"/>
          </a:p>
          <a:p>
            <a:pPr marL="0" lvl="0" indent="0" algn="l" rtl="0">
              <a:lnSpc>
                <a:spcPct val="90000"/>
              </a:lnSpc>
              <a:spcBef>
                <a:spcPts val="0"/>
              </a:spcBef>
              <a:spcAft>
                <a:spcPts val="0"/>
              </a:spcAft>
              <a:buClr>
                <a:srgbClr val="084260"/>
              </a:buClr>
              <a:buSzPts val="1000"/>
              <a:buNone/>
            </a:pPr>
            <a:endParaRPr dirty="0"/>
          </a:p>
        </p:txBody>
      </p:sp>
      <p:pic>
        <p:nvPicPr>
          <p:cNvPr id="450" name="Google Shape;450;p2"/>
          <p:cNvPicPr preferRelativeResize="0">
            <a:picLocks noGrp="1"/>
          </p:cNvPicPr>
          <p:nvPr>
            <p:ph type="pic" idx="2"/>
          </p:nvPr>
        </p:nvPicPr>
        <p:blipFill rotWithShape="1">
          <a:blip r:embed="rId3">
            <a:alphaModFix/>
          </a:blip>
          <a:srcRect l="-864" t="31138" r="864" b="6628"/>
          <a:stretch/>
        </p:blipFill>
        <p:spPr>
          <a:xfrm flipH="1">
            <a:off x="387100" y="2035035"/>
            <a:ext cx="6785473" cy="4709790"/>
          </a:xfrm>
          <a:prstGeom prst="rect">
            <a:avLst/>
          </a:prstGeom>
          <a:solidFill>
            <a:srgbClr val="D8D8D8"/>
          </a:solidFill>
          <a:ln>
            <a:noFill/>
          </a:ln>
        </p:spPr>
      </p:pic>
      <p:sp>
        <p:nvSpPr>
          <p:cNvPr id="451" name="Google Shape;451;p2"/>
          <p:cNvSpPr/>
          <p:nvPr/>
        </p:nvSpPr>
        <p:spPr>
          <a:xfrm>
            <a:off x="4455745" y="5441651"/>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77;p22">
            <a:extLst>
              <a:ext uri="{FF2B5EF4-FFF2-40B4-BE49-F238E27FC236}">
                <a16:creationId xmlns:a16="http://schemas.microsoft.com/office/drawing/2014/main" id="{4014F565-6956-6A9B-7203-9610C6CF6659}"/>
              </a:ext>
            </a:extLst>
          </p:cNvPr>
          <p:cNvSpPr/>
          <p:nvPr/>
        </p:nvSpPr>
        <p:spPr>
          <a:xfrm>
            <a:off x="1765109" y="9790850"/>
            <a:ext cx="2151798" cy="8463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dirty="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dirty="0"/>
          </a:p>
        </p:txBody>
      </p:sp>
      <p:pic>
        <p:nvPicPr>
          <p:cNvPr id="1026" name="Picture 2">
            <a:extLst>
              <a:ext uri="{FF2B5EF4-FFF2-40B4-BE49-F238E27FC236}">
                <a16:creationId xmlns:a16="http://schemas.microsoft.com/office/drawing/2014/main" id="{3C76A0E2-BB7A-F392-3CA0-0659982C45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0035" y="10324017"/>
            <a:ext cx="895113" cy="313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84260"/>
              </a:buClr>
              <a:buSzPts val="2200"/>
              <a:buNone/>
            </a:pPr>
            <a:r>
              <a:rPr lang="en-US" dirty="0"/>
              <a:t>2.3. </a:t>
            </a:r>
            <a:r>
              <a:rPr lang="es-ES" dirty="0"/>
              <a:t>Preparando el grupo</a:t>
            </a:r>
            <a:endParaRPr dirty="0"/>
          </a:p>
          <a:p>
            <a:pPr marL="0" lvl="0" indent="0" algn="r" rtl="0">
              <a:lnSpc>
                <a:spcPct val="100000"/>
              </a:lnSpc>
              <a:spcBef>
                <a:spcPts val="2267"/>
              </a:spcBef>
              <a:spcAft>
                <a:spcPts val="0"/>
              </a:spcAft>
              <a:buClr>
                <a:srgbClr val="084260"/>
              </a:buClr>
              <a:buSzPts val="2200"/>
              <a:buNone/>
            </a:pPr>
            <a:endParaRPr dirty="0"/>
          </a:p>
        </p:txBody>
      </p:sp>
      <p:sp>
        <p:nvSpPr>
          <p:cNvPr id="481" name="Google Shape;481;p5"/>
          <p:cNvSpPr txBox="1">
            <a:spLocks noGrp="1"/>
          </p:cNvSpPr>
          <p:nvPr>
            <p:ph type="body" idx="2"/>
          </p:nvPr>
        </p:nvSpPr>
        <p:spPr>
          <a:xfrm>
            <a:off x="1718093" y="2656116"/>
            <a:ext cx="5329114" cy="1640115"/>
          </a:xfrm>
          <a:prstGeom prst="rect">
            <a:avLst/>
          </a:prstGeom>
          <a:noFill/>
          <a:ln>
            <a:noFill/>
          </a:ln>
        </p:spPr>
        <p:txBody>
          <a:bodyPr spcFirstLastPara="1" wrap="square" lIns="91425" tIns="45700" rIns="91425" bIns="45700" anchor="t" anchorCtr="0">
            <a:noAutofit/>
          </a:bodyPr>
          <a:lstStyle/>
          <a:p>
            <a:pPr marL="0" lvl="0" indent="0" algn="just">
              <a:lnSpc>
                <a:spcPct val="90000"/>
              </a:lnSpc>
            </a:pPr>
            <a:r>
              <a:rPr lang="es-ES" sz="1800" b="1" dirty="0">
                <a:solidFill>
                  <a:schemeClr val="bg1"/>
                </a:solidFill>
                <a:effectLst/>
                <a:latin typeface="+mj-lt"/>
                <a:ea typeface="Times New Roman" panose="02020603050405020304" pitchFamily="18" charset="0"/>
              </a:rPr>
              <a:t>Número de personas</a:t>
            </a:r>
            <a:endParaRPr lang="es-ES" sz="1800" b="1" dirty="0">
              <a:solidFill>
                <a:schemeClr val="bg1"/>
              </a:solidFill>
              <a:effectLst/>
              <a:latin typeface="+mj-lt"/>
              <a:ea typeface="Arial" panose="020B0604020202020204" pitchFamily="34" charset="0"/>
            </a:endParaRPr>
          </a:p>
          <a:p>
            <a:pPr algn="just">
              <a:lnSpc>
                <a:spcPct val="90000"/>
              </a:lnSpc>
            </a:pPr>
            <a:r>
              <a:rPr lang="en-GB" sz="1400" dirty="0">
                <a:solidFill>
                  <a:schemeClr val="bg1"/>
                </a:solidFill>
                <a:effectLst/>
                <a:latin typeface="Times New Roman" panose="02020603050405020304" pitchFamily="18" charset="0"/>
                <a:ea typeface="Times New Roman" panose="02020603050405020304" pitchFamily="18" charset="0"/>
              </a:rPr>
              <a:t> </a:t>
            </a:r>
            <a:endParaRPr lang="es-ES" sz="1400" dirty="0">
              <a:solidFill>
                <a:schemeClr val="bg1"/>
              </a:solidFill>
              <a:effectLst/>
              <a:latin typeface="Arial" panose="020B0604020202020204" pitchFamily="34" charset="0"/>
              <a:ea typeface="Arial" panose="020B0604020202020204" pitchFamily="34" charset="0"/>
            </a:endParaRPr>
          </a:p>
          <a:p>
            <a:pPr marL="285750" lvl="0" indent="-285750" algn="just">
              <a:lnSpc>
                <a:spcPct val="90000"/>
              </a:lnSpc>
              <a:buFont typeface="Arial" panose="020B0604020202020204" pitchFamily="34" charset="0"/>
              <a:buChar char="•"/>
            </a:pPr>
            <a:r>
              <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Mínimo 6 personas.</a:t>
            </a:r>
          </a:p>
          <a:p>
            <a:pPr marL="285750" lvl="0" indent="-285750" algn="just">
              <a:lnSpc>
                <a:spcPct val="90000"/>
              </a:lnSpc>
              <a:buFont typeface="Arial" panose="020B0604020202020204" pitchFamily="34" charset="0"/>
              <a:buChar char="•"/>
            </a:pPr>
            <a:r>
              <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 hay un número máximo pero recomendamos valorar las limitaciones del espacio disponible y los facilitadores antes de tomar decisiones que sean demasiado complicadas de realizar.</a:t>
            </a:r>
          </a:p>
          <a:p>
            <a:pPr marL="285750" lvl="0" indent="-285750" algn="just">
              <a:lnSpc>
                <a:spcPct val="90000"/>
              </a:lnSpc>
              <a:buFont typeface="Arial" panose="020B0604020202020204" pitchFamily="34" charset="0"/>
              <a:buChar char="•"/>
            </a:pPr>
            <a:r>
              <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Ten en consideración que algunas personas pueden ser más participativas que otras en persona y otras pueden ser más activas en el grupo de chat que en persona. </a:t>
            </a:r>
          </a:p>
          <a:p>
            <a:pPr marL="0" lvl="0" indent="0" algn="just" rtl="0">
              <a:lnSpc>
                <a:spcPct val="100000"/>
              </a:lnSpc>
              <a:spcBef>
                <a:spcPts val="0"/>
              </a:spcBef>
              <a:spcAft>
                <a:spcPts val="0"/>
              </a:spcAft>
              <a:buClr>
                <a:schemeClr val="lt1"/>
              </a:buClr>
              <a:buSzPts val="1100"/>
              <a:buNone/>
            </a:pPr>
            <a:endParaRPr lang="es-ES" dirty="0"/>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10</a:t>
            </a:fld>
            <a:endParaRPr sz="700" b="0" i="0">
              <a:solidFill>
                <a:srgbClr val="595959"/>
              </a:solidFill>
              <a:latin typeface="Calibri"/>
              <a:ea typeface="Calibri"/>
              <a:cs typeface="Calibri"/>
              <a:sym typeface="Calibri"/>
            </a:endParaRPr>
          </a:p>
        </p:txBody>
      </p:sp>
      <p:sp>
        <p:nvSpPr>
          <p:cNvPr id="8" name="Google Shape;591;p16">
            <a:extLst>
              <a:ext uri="{FF2B5EF4-FFF2-40B4-BE49-F238E27FC236}">
                <a16:creationId xmlns:a16="http://schemas.microsoft.com/office/drawing/2014/main" id="{E55C3710-3878-2425-2888-5F9A39895D99}"/>
              </a:ext>
            </a:extLst>
          </p:cNvPr>
          <p:cNvSpPr txBox="1">
            <a:spLocks/>
          </p:cNvSpPr>
          <p:nvPr/>
        </p:nvSpPr>
        <p:spPr>
          <a:xfrm>
            <a:off x="674945" y="2087101"/>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1</a:t>
            </a:r>
          </a:p>
        </p:txBody>
      </p:sp>
      <p:sp>
        <p:nvSpPr>
          <p:cNvPr id="9" name="Google Shape;591;p16">
            <a:extLst>
              <a:ext uri="{FF2B5EF4-FFF2-40B4-BE49-F238E27FC236}">
                <a16:creationId xmlns:a16="http://schemas.microsoft.com/office/drawing/2014/main" id="{697E85AE-7884-F0EF-AD53-B6ADC99C63D5}"/>
              </a:ext>
            </a:extLst>
          </p:cNvPr>
          <p:cNvSpPr txBox="1">
            <a:spLocks/>
          </p:cNvSpPr>
          <p:nvPr/>
        </p:nvSpPr>
        <p:spPr>
          <a:xfrm>
            <a:off x="674945" y="4371769"/>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2</a:t>
            </a:r>
          </a:p>
        </p:txBody>
      </p:sp>
      <p:sp>
        <p:nvSpPr>
          <p:cNvPr id="10" name="Google Shape;591;p16">
            <a:extLst>
              <a:ext uri="{FF2B5EF4-FFF2-40B4-BE49-F238E27FC236}">
                <a16:creationId xmlns:a16="http://schemas.microsoft.com/office/drawing/2014/main" id="{30231C5C-10B4-C26A-AAF2-5690F6A4AD3E}"/>
              </a:ext>
            </a:extLst>
          </p:cNvPr>
          <p:cNvSpPr txBox="1">
            <a:spLocks/>
          </p:cNvSpPr>
          <p:nvPr/>
        </p:nvSpPr>
        <p:spPr>
          <a:xfrm>
            <a:off x="674945" y="6971960"/>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3</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481;p5">
            <a:extLst>
              <a:ext uri="{FF2B5EF4-FFF2-40B4-BE49-F238E27FC236}">
                <a16:creationId xmlns:a16="http://schemas.microsoft.com/office/drawing/2014/main" id="{5C7447CC-9A26-89B6-E2E0-918F72642667}"/>
              </a:ext>
            </a:extLst>
          </p:cNvPr>
          <p:cNvSpPr txBox="1">
            <a:spLocks/>
          </p:cNvSpPr>
          <p:nvPr/>
        </p:nvSpPr>
        <p:spPr>
          <a:xfrm>
            <a:off x="1718093" y="4929407"/>
            <a:ext cx="5329114" cy="16401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n-GB" sz="1800" b="1" dirty="0" err="1">
                <a:solidFill>
                  <a:schemeClr val="bg1"/>
                </a:solidFill>
                <a:latin typeface="+mj-lt"/>
                <a:ea typeface="Arial" panose="020B0604020202020204" pitchFamily="34" charset="0"/>
              </a:rPr>
              <a:t>Comunicación</a:t>
            </a:r>
            <a:r>
              <a:rPr lang="en-GB" sz="1800" b="1" dirty="0">
                <a:solidFill>
                  <a:schemeClr val="bg1"/>
                </a:solidFill>
                <a:latin typeface="+mj-lt"/>
                <a:ea typeface="Arial" panose="020B0604020202020204" pitchFamily="34" charset="0"/>
              </a:rPr>
              <a:t> entre </a:t>
            </a:r>
            <a:r>
              <a:rPr lang="en-GB" sz="1800" b="1" dirty="0" err="1">
                <a:solidFill>
                  <a:schemeClr val="bg1"/>
                </a:solidFill>
                <a:latin typeface="+mj-lt"/>
                <a:ea typeface="Arial" panose="020B0604020202020204" pitchFamily="34" charset="0"/>
              </a:rPr>
              <a:t>miembros</a:t>
            </a:r>
            <a:endParaRPr lang="en-GB" sz="1800" b="1"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Te recomendamos crear un grupo de chat en </a:t>
            </a:r>
            <a:r>
              <a:rPr lang="es-E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Telegram</a:t>
            </a: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 tan pronto como tengas seis personas que estén comprometidas. </a:t>
            </a: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Después, puedes seguir incluyendo gente.</a:t>
            </a: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Si algún miembro quiere traer a más gente, ellos deben ser capaces de hacerlo por su cuenta. Garantizarles el estatus de administrador del grupo. </a:t>
            </a: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Te recomendamos que moderes de forma colaborativa el chat. Puedes inspirarte en la tabla de permitido y no permitido en la sección de “Normas”.</a:t>
            </a:r>
          </a:p>
          <a:p>
            <a:pPr marL="0" indent="0">
              <a:lnSpc>
                <a:spcPct val="90000"/>
              </a:lnSpc>
            </a:pPr>
            <a:endPar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endParaRPr lang="es-ES" dirty="0"/>
          </a:p>
        </p:txBody>
      </p:sp>
      <p:sp>
        <p:nvSpPr>
          <p:cNvPr id="12" name="Google Shape;481;p5">
            <a:extLst>
              <a:ext uri="{FF2B5EF4-FFF2-40B4-BE49-F238E27FC236}">
                <a16:creationId xmlns:a16="http://schemas.microsoft.com/office/drawing/2014/main" id="{928821F1-659D-BFD4-B185-8F43573C3E9E}"/>
              </a:ext>
            </a:extLst>
          </p:cNvPr>
          <p:cNvSpPr txBox="1">
            <a:spLocks/>
          </p:cNvSpPr>
          <p:nvPr/>
        </p:nvSpPr>
        <p:spPr>
          <a:xfrm>
            <a:off x="1718093" y="7551034"/>
            <a:ext cx="5329114" cy="16401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s-ES" sz="1800" b="1" dirty="0">
                <a:solidFill>
                  <a:schemeClr val="bg1"/>
                </a:solidFill>
                <a:latin typeface="+mj-lt"/>
                <a:ea typeface="Times New Roman" panose="02020603050405020304" pitchFamily="18" charset="0"/>
              </a:rPr>
              <a:t>Un espacio seguro</a:t>
            </a:r>
            <a:endParaRPr lang="es-ES" sz="1800" b="1"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El espacio puede ser buscado por ti o por otro miembro del club.</a:t>
            </a: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Es beneficioso que varios miembros del club estén implicados en buscar espacios de reunión, favoreciendo la implicación horizontal. </a:t>
            </a:r>
          </a:p>
          <a:p>
            <a:pPr marL="285750" indent="-285750">
              <a:lnSpc>
                <a:spcPct val="90000"/>
              </a:lnSpc>
              <a:buFont typeface="Arial" panose="020B0604020202020204" pitchFamily="34" charset="0"/>
              <a:buChar char="•"/>
            </a:pPr>
            <a:r>
              <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rPr>
              <a:t>No dudes en preguntar por espacios a instituciones/organizaciones que simpaticen con el proyecto o incluso si no están completamente implicados.</a:t>
            </a:r>
          </a:p>
          <a:p>
            <a:pPr marL="0" indent="0"/>
            <a:endParaRPr lang="es-ES" dirty="0"/>
          </a:p>
        </p:txBody>
      </p:sp>
    </p:spTree>
    <p:extLst>
      <p:ext uri="{BB962C8B-B14F-4D97-AF65-F5344CB8AC3E}">
        <p14:creationId xmlns:p14="http://schemas.microsoft.com/office/powerpoint/2010/main" val="298930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p>
            <a:pPr marL="0" indent="0">
              <a:spcBef>
                <a:spcPts val="0"/>
              </a:spcBef>
              <a:buClr>
                <a:srgbClr val="E63275"/>
              </a:buClr>
            </a:pPr>
            <a:r>
              <a:rPr lang="es-ES" dirty="0">
                <a:solidFill>
                  <a:srgbClr val="E63275"/>
                </a:solidFill>
              </a:rPr>
              <a:t>2.4. Lista de criterios para la primeras reuniones</a:t>
            </a:r>
            <a:endParaRPr dirty="0">
              <a:solidFill>
                <a:srgbClr val="E63275"/>
              </a:solidFill>
            </a:endParaRPr>
          </a:p>
          <a:p>
            <a:pPr marL="0" lvl="0" indent="0" algn="l" rtl="0">
              <a:lnSpc>
                <a:spcPct val="100000"/>
              </a:lnSpc>
              <a:spcBef>
                <a:spcPts val="2267"/>
              </a:spcBef>
              <a:spcAft>
                <a:spcPts val="0"/>
              </a:spcAft>
              <a:buClr>
                <a:srgbClr val="084260"/>
              </a:buClr>
              <a:buSzPts val="2200"/>
              <a:buNone/>
            </a:pPr>
            <a:endParaRPr dirty="0"/>
          </a:p>
        </p:txBody>
      </p:sp>
      <p:sp>
        <p:nvSpPr>
          <p:cNvPr id="568" name="Google Shape;568;p1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600"/>
              <a:buNone/>
            </a:pPr>
            <a:r>
              <a:rPr lang="es-ES" dirty="0"/>
              <a:t>Estos son algunos hitos que realmente deben asegurarse antes de comenzar a reunirse como un club comunitario.</a:t>
            </a:r>
          </a:p>
          <a:p>
            <a:pPr marL="0" lvl="0" indent="0" algn="just" rtl="0">
              <a:lnSpc>
                <a:spcPct val="100000"/>
              </a:lnSpc>
              <a:spcBef>
                <a:spcPts val="0"/>
              </a:spcBef>
              <a:spcAft>
                <a:spcPts val="0"/>
              </a:spcAft>
              <a:buClr>
                <a:srgbClr val="084260"/>
              </a:buClr>
              <a:buSzPts val="1600"/>
              <a:buNone/>
            </a:pPr>
            <a:endParaRPr lang="es-ES" dirty="0"/>
          </a:p>
          <a:p>
            <a:pPr marL="0" lvl="0" indent="0" algn="just" rtl="0">
              <a:lnSpc>
                <a:spcPct val="100000"/>
              </a:lnSpc>
              <a:spcBef>
                <a:spcPts val="0"/>
              </a:spcBef>
              <a:spcAft>
                <a:spcPts val="0"/>
              </a:spcAft>
              <a:buClr>
                <a:srgbClr val="084260"/>
              </a:buClr>
              <a:buSzPts val="1600"/>
              <a:buNone/>
            </a:pPr>
            <a:r>
              <a:rPr lang="es-ES" dirty="0"/>
              <a:t>Asimismo, estas acciones seguirán siendo fundamentales para la continuidad del Club y su sostenibilidad en el tiempo:</a:t>
            </a:r>
            <a:endParaRPr lang="en-US" dirty="0"/>
          </a:p>
        </p:txBody>
      </p:sp>
      <p:sp>
        <p:nvSpPr>
          <p:cNvPr id="569" name="Google Shape;569;p14"/>
          <p:cNvSpPr txBox="1">
            <a:spLocks noGrp="1"/>
          </p:cNvSpPr>
          <p:nvPr>
            <p:ph type="body" idx="3"/>
          </p:nvPr>
        </p:nvSpPr>
        <p:spPr>
          <a:xfrm>
            <a:off x="3810629" y="4739644"/>
            <a:ext cx="2953027" cy="1481780"/>
          </a:xfrm>
          <a:prstGeom prst="rect">
            <a:avLst/>
          </a:prstGeom>
          <a:noFill/>
          <a:ln>
            <a:noFill/>
          </a:ln>
        </p:spPr>
        <p:txBody>
          <a:bodyPr spcFirstLastPara="1" wrap="square" lIns="91425" tIns="45700" rIns="91425" bIns="45700" anchor="t" anchorCtr="0">
            <a:noAutofit/>
          </a:bodyPr>
          <a:lstStyle/>
          <a:p>
            <a:pPr marL="285750" indent="-285750">
              <a:buFont typeface="Wingdings" panose="05000000000000000000" pitchFamily="2" charset="2"/>
              <a:buChar char="q"/>
            </a:pPr>
            <a:r>
              <a:rPr lang="es-ES" sz="1400" dirty="0"/>
              <a:t>Lugar adecuado (Espacio, ruido, temperatura, etc.) </a:t>
            </a:r>
            <a:r>
              <a:rPr lang="en-US" sz="1400" dirty="0"/>
              <a:t> </a:t>
            </a:r>
          </a:p>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s-ES" sz="1400" dirty="0"/>
              <a:t>Conexión estable a red de Internet,  infraestructura digital lista (para sesiones híbridas)</a:t>
            </a:r>
          </a:p>
        </p:txBody>
      </p:sp>
      <p:sp>
        <p:nvSpPr>
          <p:cNvPr id="571" name="Google Shape;571;p14"/>
          <p:cNvSpPr txBox="1">
            <a:spLocks noGrp="1"/>
          </p:cNvSpPr>
          <p:nvPr>
            <p:ph type="body" idx="6"/>
          </p:nvPr>
        </p:nvSpPr>
        <p:spPr>
          <a:xfrm>
            <a:off x="555001" y="7930410"/>
            <a:ext cx="3030028" cy="1121330"/>
          </a:xfrm>
          <a:prstGeom prst="rect">
            <a:avLst/>
          </a:prstGeom>
          <a:noFill/>
          <a:ln>
            <a:noFill/>
          </a:ln>
        </p:spPr>
        <p:txBody>
          <a:bodyPr spcFirstLastPara="1" wrap="square" lIns="91425" tIns="45700" rIns="91425" bIns="45700" anchor="t" anchorCtr="0">
            <a:noAutofit/>
          </a:bodyPr>
          <a:lstStyle/>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s-ES" sz="1400" dirty="0"/>
              <a:t>Todos los participantes tienen una idea general del desarrollo de la sesión. (Ver siguiente sección) </a:t>
            </a:r>
            <a:endParaRPr lang="en-US" sz="1400" dirty="0"/>
          </a:p>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s-ES" sz="1400" dirty="0"/>
              <a:t>El espacio está preparado como se explica en la siguiente sección. </a:t>
            </a:r>
            <a:endParaRPr lang="en-US" sz="1400" dirty="0"/>
          </a:p>
        </p:txBody>
      </p:sp>
      <p:sp>
        <p:nvSpPr>
          <p:cNvPr id="573" name="Google Shape;573;p14"/>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11</a:t>
            </a:fld>
            <a:endParaRPr sz="700" b="0" i="0">
              <a:solidFill>
                <a:srgbClr val="595959"/>
              </a:solidFill>
              <a:latin typeface="Calibri"/>
              <a:ea typeface="Calibri"/>
              <a:cs typeface="Calibri"/>
              <a:sym typeface="Calibri"/>
            </a:endParaRPr>
          </a:p>
        </p:txBody>
      </p:sp>
      <p:pic>
        <p:nvPicPr>
          <p:cNvPr id="574" name="Google Shape;574;p14"/>
          <p:cNvPicPr preferRelativeResize="0">
            <a:picLocks noGrp="1"/>
          </p:cNvPicPr>
          <p:nvPr>
            <p:ph type="pic" idx="4"/>
          </p:nvPr>
        </p:nvPicPr>
        <p:blipFill rotWithShape="1">
          <a:blip r:embed="rId3">
            <a:alphaModFix/>
          </a:blip>
          <a:srcRect l="8773" t="-320" r="15020" b="320"/>
          <a:stretch/>
        </p:blipFill>
        <p:spPr>
          <a:xfrm flipH="1">
            <a:off x="515711" y="3293886"/>
            <a:ext cx="3233336" cy="2829706"/>
          </a:xfrm>
          <a:prstGeom prst="rect">
            <a:avLst/>
          </a:prstGeom>
          <a:solidFill>
            <a:srgbClr val="D8D8D8"/>
          </a:solidFill>
          <a:ln>
            <a:noFill/>
          </a:ln>
        </p:spPr>
      </p:pic>
      <p:pic>
        <p:nvPicPr>
          <p:cNvPr id="575" name="Google Shape;575;p14"/>
          <p:cNvPicPr preferRelativeResize="0">
            <a:picLocks noGrp="1"/>
          </p:cNvPicPr>
          <p:nvPr>
            <p:ph type="pic" idx="8"/>
          </p:nvPr>
        </p:nvPicPr>
        <p:blipFill rotWithShape="1">
          <a:blip r:embed="rId4">
            <a:alphaModFix/>
          </a:blip>
          <a:srcRect l="11897" r="11897"/>
          <a:stretch/>
        </p:blipFill>
        <p:spPr>
          <a:xfrm flipH="1">
            <a:off x="3692174" y="6458433"/>
            <a:ext cx="3233336" cy="2829706"/>
          </a:xfrm>
          <a:prstGeom prst="rect">
            <a:avLst/>
          </a:prstGeom>
          <a:solidFill>
            <a:srgbClr val="D8D8D8"/>
          </a:solidFill>
          <a:ln>
            <a:noFill/>
          </a:ln>
        </p:spPr>
      </p:pic>
      <p:sp>
        <p:nvSpPr>
          <p:cNvPr id="6" name="Google Shape;571;p14">
            <a:extLst>
              <a:ext uri="{FF2B5EF4-FFF2-40B4-BE49-F238E27FC236}">
                <a16:creationId xmlns:a16="http://schemas.microsoft.com/office/drawing/2014/main" id="{CD938F49-7977-ED6B-F72A-B06E41A86399}"/>
              </a:ext>
            </a:extLst>
          </p:cNvPr>
          <p:cNvSpPr txBox="1">
            <a:spLocks/>
          </p:cNvSpPr>
          <p:nvPr/>
        </p:nvSpPr>
        <p:spPr>
          <a:xfrm>
            <a:off x="555001" y="6615825"/>
            <a:ext cx="3030028" cy="9461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285750" indent="-285750">
              <a:buFont typeface="Wingdings" panose="05000000000000000000" pitchFamily="2" charset="2"/>
              <a:buChar char="q"/>
            </a:pPr>
            <a:r>
              <a:rPr lang="es-ES" sz="1400" dirty="0"/>
              <a:t>Todos los participantes tienen una idea sobre por qué ellos asisten a esta reunión. (necesidades digitales, competencias blandas) </a:t>
            </a:r>
            <a:endParaRPr lang="en-US" sz="1400" dirty="0"/>
          </a:p>
        </p:txBody>
      </p:sp>
      <p:sp>
        <p:nvSpPr>
          <p:cNvPr id="7" name="Google Shape;571;p14">
            <a:extLst>
              <a:ext uri="{FF2B5EF4-FFF2-40B4-BE49-F238E27FC236}">
                <a16:creationId xmlns:a16="http://schemas.microsoft.com/office/drawing/2014/main" id="{D445525D-BA9D-C1AC-8B0D-83E8E2E4CD42}"/>
              </a:ext>
            </a:extLst>
          </p:cNvPr>
          <p:cNvSpPr txBox="1">
            <a:spLocks/>
          </p:cNvSpPr>
          <p:nvPr/>
        </p:nvSpPr>
        <p:spPr>
          <a:xfrm>
            <a:off x="3810630" y="3479685"/>
            <a:ext cx="2953026" cy="11213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171450" indent="-171450">
              <a:buFont typeface="Wingdings" panose="05000000000000000000" pitchFamily="2" charset="2"/>
              <a:buChar char="q"/>
            </a:pPr>
            <a:r>
              <a:rPr lang="en-US" sz="1400" dirty="0" err="1"/>
              <a:t>Mínimo</a:t>
            </a:r>
            <a:r>
              <a:rPr lang="en-US" sz="1400" dirty="0"/>
              <a:t> de seis personas</a:t>
            </a:r>
          </a:p>
          <a:p>
            <a:pPr marL="171450" indent="-171450">
              <a:buFont typeface="Wingdings" panose="05000000000000000000" pitchFamily="2" charset="2"/>
              <a:buChar char="q"/>
            </a:pPr>
            <a:r>
              <a:rPr lang="es-ES" sz="1400" dirty="0"/>
              <a:t>Pregunta a los participantes para que confirmen su asistencia antes de las sesiones.</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9"/>
          <p:cNvPicPr preferRelativeResize="0">
            <a:picLocks noGrp="1"/>
          </p:cNvPicPr>
          <p:nvPr>
            <p:ph type="pic" idx="2"/>
          </p:nvPr>
        </p:nvPicPr>
        <p:blipFill rotWithShape="1">
          <a:blip r:embed="rId3">
            <a:alphaModFix/>
          </a:blip>
          <a:srcRect l="10213" t="5696" r="3779" b="8983"/>
          <a:stretch/>
        </p:blipFill>
        <p:spPr>
          <a:xfrm>
            <a:off x="470238" y="538290"/>
            <a:ext cx="6595836" cy="8062353"/>
          </a:xfrm>
          <a:prstGeom prst="rect">
            <a:avLst/>
          </a:prstGeom>
          <a:solidFill>
            <a:srgbClr val="D8D8D8"/>
          </a:solidFill>
          <a:ln>
            <a:noFill/>
          </a:ln>
        </p:spPr>
      </p:pic>
      <p:sp>
        <p:nvSpPr>
          <p:cNvPr id="518" name="Google Shape;518;p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519" name="Google Shape;519;p9"/>
          <p:cNvSpPr txBox="1">
            <a:spLocks noGrp="1"/>
          </p:cNvSpPr>
          <p:nvPr>
            <p:ph type="body" idx="3"/>
          </p:nvPr>
        </p:nvSpPr>
        <p:spPr>
          <a:xfrm>
            <a:off x="187623" y="7802478"/>
            <a:ext cx="3098164" cy="46565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a:t>Karim Rashid.</a:t>
            </a:r>
            <a:endParaRPr/>
          </a:p>
          <a:p>
            <a:pPr marL="0" lvl="0" indent="0" algn="ctr" rtl="0">
              <a:lnSpc>
                <a:spcPct val="100000"/>
              </a:lnSpc>
              <a:spcBef>
                <a:spcPts val="0"/>
              </a:spcBef>
              <a:spcAft>
                <a:spcPts val="0"/>
              </a:spcAft>
              <a:buClr>
                <a:schemeClr val="lt1"/>
              </a:buClr>
              <a:buSzPts val="1100"/>
              <a:buNone/>
            </a:pPr>
            <a:endParaRPr/>
          </a:p>
        </p:txBody>
      </p:sp>
      <p:sp>
        <p:nvSpPr>
          <p:cNvPr id="520" name="Google Shape;520;p9"/>
          <p:cNvSpPr txBox="1">
            <a:spLocks noGrp="1"/>
          </p:cNvSpPr>
          <p:nvPr>
            <p:ph type="body" idx="1"/>
          </p:nvPr>
        </p:nvSpPr>
        <p:spPr>
          <a:xfrm>
            <a:off x="684510" y="5915890"/>
            <a:ext cx="2104389" cy="2496187"/>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dirty="0"/>
              <a:t>NO HAY LÍMITES </a:t>
            </a:r>
          </a:p>
          <a:p>
            <a:pPr marL="0" lvl="0" indent="0">
              <a:spcBef>
                <a:spcPts val="0"/>
              </a:spcBef>
            </a:pPr>
            <a:r>
              <a:rPr lang="en-US" dirty="0"/>
              <a:t>NI BARRERAS EN LA ERA DIGITAL. </a:t>
            </a:r>
            <a:endParaRPr dirty="0"/>
          </a:p>
          <a:p>
            <a:pPr marL="0" lvl="0" indent="0" algn="ctr" rtl="0">
              <a:lnSpc>
                <a:spcPct val="100000"/>
              </a:lnSpc>
              <a:spcBef>
                <a:spcPts val="2267"/>
              </a:spcBef>
              <a:spcAft>
                <a:spcPts val="0"/>
              </a:spcAft>
              <a:buClr>
                <a:schemeClr val="lt1"/>
              </a:buClr>
              <a:buSzPts val="1900"/>
              <a:buNone/>
            </a:pPr>
            <a:endParaRPr dirty="0"/>
          </a:p>
        </p:txBody>
      </p:sp>
      <p:grpSp>
        <p:nvGrpSpPr>
          <p:cNvPr id="521" name="Google Shape;521;p9"/>
          <p:cNvGrpSpPr/>
          <p:nvPr/>
        </p:nvGrpSpPr>
        <p:grpSpPr>
          <a:xfrm>
            <a:off x="2044986" y="8586788"/>
            <a:ext cx="1487826" cy="1083162"/>
            <a:chOff x="3400450" y="986392"/>
            <a:chExt cx="1487826" cy="1083162"/>
          </a:xfrm>
        </p:grpSpPr>
        <p:sp>
          <p:nvSpPr>
            <p:cNvPr id="522" name="Google Shape;522;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23" name="Google Shape;523;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524" name="Google Shape;524;p9"/>
          <p:cNvSpPr/>
          <p:nvPr/>
        </p:nvSpPr>
        <p:spPr>
          <a:xfrm>
            <a:off x="3318291" y="5558143"/>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03</a:t>
            </a:r>
            <a:endParaRPr dirty="0"/>
          </a:p>
        </p:txBody>
      </p:sp>
      <p:sp>
        <p:nvSpPr>
          <p:cNvPr id="475" name="Google Shape;475;p4"/>
          <p:cNvSpPr txBox="1">
            <a:spLocks noGrp="1"/>
          </p:cNvSpPr>
          <p:nvPr>
            <p:ph type="body" idx="2"/>
          </p:nvPr>
        </p:nvSpPr>
        <p:spPr>
          <a:xfrm>
            <a:off x="3352800" y="3124029"/>
            <a:ext cx="39188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PUESTA EN MARCHA DEL CLUB COMUNITARIO</a:t>
            </a:r>
            <a:endParaRPr dirty="0"/>
          </a:p>
        </p:txBody>
      </p:sp>
    </p:spTree>
    <p:extLst>
      <p:ext uri="{BB962C8B-B14F-4D97-AF65-F5344CB8AC3E}">
        <p14:creationId xmlns:p14="http://schemas.microsoft.com/office/powerpoint/2010/main" val="88488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691751" y="2302184"/>
            <a:ext cx="2820690" cy="73399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s-ES" sz="1400" dirty="0"/>
              <a:t>Asegúrate que el espacio es cómodo y accesible. Verifica que hay sitio para todo el mundo. Presta atención a la iluminación, el ruido…</a:t>
            </a:r>
            <a:r>
              <a:rPr lang="en-US" sz="1400" dirty="0"/>
              <a:t> </a:t>
            </a:r>
          </a:p>
          <a:p>
            <a:pPr marL="0" lvl="0" indent="0" algn="just" rtl="0">
              <a:lnSpc>
                <a:spcPct val="100000"/>
              </a:lnSpc>
              <a:spcBef>
                <a:spcPts val="0"/>
              </a:spcBef>
              <a:spcAft>
                <a:spcPts val="0"/>
              </a:spcAft>
              <a:buClr>
                <a:schemeClr val="lt1"/>
              </a:buClr>
              <a:buSzPts val="1100"/>
              <a:buNone/>
            </a:pPr>
            <a:r>
              <a:rPr lang="es-ES" sz="1400" dirty="0"/>
              <a:t>Prepara agua y otras bebidas si lo consideras apropiado</a:t>
            </a:r>
            <a:r>
              <a:rPr lang="en-US" sz="1400" dirty="0"/>
              <a:t>.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s-ES" sz="1400" dirty="0"/>
              <a:t>Dependiendo de la situación y de las personas, puedes llevar algo de comida. (Por ejemplo si las sesiones se solapan con la hora de la comida) Pregunta si alguno de los miembros tiene algún tipo de alergia o intolerancia de antemano</a:t>
            </a:r>
            <a:r>
              <a:rPr lang="en-US" sz="1400" dirty="0"/>
              <a:t>.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s-ES" sz="1400" dirty="0"/>
              <a:t>Antes de la sesión, conoceos:</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s-ES" sz="1400" dirty="0"/>
              <a:t>Con qué pronombres debes referirte a la gente y con qué nombre.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s-ES" sz="1400" dirty="0"/>
              <a:t>Algún impedimento que puedan tener</a:t>
            </a:r>
          </a:p>
          <a:p>
            <a:pPr marL="0" lvl="0" indent="0" algn="just" rtl="0">
              <a:lnSpc>
                <a:spcPct val="100000"/>
              </a:lnSpc>
              <a:spcBef>
                <a:spcPts val="0"/>
              </a:spcBef>
              <a:spcAft>
                <a:spcPts val="0"/>
              </a:spcAft>
              <a:buClr>
                <a:schemeClr val="lt1"/>
              </a:buClr>
              <a:buSzPts val="1100"/>
            </a:pPr>
            <a:r>
              <a:rPr lang="en-US" sz="1400" dirty="0"/>
              <a:t> </a:t>
            </a:r>
          </a:p>
          <a:p>
            <a:pPr marL="0" lvl="0" indent="0" algn="just" rtl="0">
              <a:lnSpc>
                <a:spcPct val="100000"/>
              </a:lnSpc>
              <a:spcBef>
                <a:spcPts val="0"/>
              </a:spcBef>
              <a:spcAft>
                <a:spcPts val="0"/>
              </a:spcAft>
              <a:buClr>
                <a:schemeClr val="lt1"/>
              </a:buClr>
              <a:buSzPts val="1100"/>
              <a:buNone/>
            </a:pPr>
            <a:r>
              <a:rPr lang="es-ES" sz="1400" dirty="0"/>
              <a:t>Intenta conocer el contexto de las personas, puede ayudar a que todo el mundo se sienta bienvenido/a. (por ejemplo, apoyo en el lenguaje)</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s-ES" sz="1400" dirty="0"/>
              <a:t>No hay máximo de tiempo estipulado de duración de las sesiones. Deben durar lo que se considere, pero recomendamos al menos una hora para realizar todos los pasos expuestos aquí.</a:t>
            </a:r>
            <a:endParaRPr lang="en-US" sz="1400" dirty="0"/>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3.1. </a:t>
            </a:r>
            <a:r>
              <a:rPr lang="en-US" dirty="0" err="1"/>
              <a:t>Preparación</a:t>
            </a:r>
            <a:endParaRPr dirty="0"/>
          </a:p>
          <a:p>
            <a:pPr marL="0" lvl="0" indent="0" algn="l" rtl="0">
              <a:lnSpc>
                <a:spcPct val="100000"/>
              </a:lnSpc>
              <a:spcBef>
                <a:spcPts val="2267"/>
              </a:spcBef>
              <a:spcAft>
                <a:spcPts val="0"/>
              </a:spcAft>
              <a:buClr>
                <a:schemeClr val="lt1"/>
              </a:buClr>
              <a:buSzPts val="2200"/>
              <a:buNone/>
            </a:pP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14</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2"/>
          <p:cNvSpPr txBox="1">
            <a:spLocks noGrp="1"/>
          </p:cNvSpPr>
          <p:nvPr>
            <p:ph type="body" idx="1"/>
          </p:nvPr>
        </p:nvSpPr>
        <p:spPr>
          <a:xfrm>
            <a:off x="808387" y="3666151"/>
            <a:ext cx="6202013" cy="602939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s-ES" sz="1400" dirty="0"/>
              <a:t>No hay una forma única de romper el hielo. Dependiendo de las personas, tiene que hacerlo de forma diferente. Sin embargo el objetivo siempre es el mismo: Crear un vínculo de confianza entre todos. Aquí tienes algunas ideas. . </a:t>
            </a:r>
          </a:p>
          <a:p>
            <a:pPr marL="0" lvl="0" indent="0" algn="just" rtl="0">
              <a:lnSpc>
                <a:spcPct val="100000"/>
              </a:lnSpc>
              <a:spcBef>
                <a:spcPts val="0"/>
              </a:spcBef>
              <a:spcAft>
                <a:spcPts val="0"/>
              </a:spcAft>
              <a:buClr>
                <a:srgbClr val="084260"/>
              </a:buClr>
              <a:buSzPts val="1100"/>
              <a:buNone/>
            </a:pPr>
            <a:r>
              <a:rPr lang="es-ES" sz="1400" dirty="0"/>
              <a:t> </a:t>
            </a:r>
          </a:p>
          <a:p>
            <a:pPr marL="0" lvl="0" indent="0" algn="just" rtl="0">
              <a:lnSpc>
                <a:spcPct val="100000"/>
              </a:lnSpc>
              <a:spcBef>
                <a:spcPts val="0"/>
              </a:spcBef>
              <a:spcAft>
                <a:spcPts val="0"/>
              </a:spcAft>
              <a:buClr>
                <a:srgbClr val="084260"/>
              </a:buClr>
              <a:buSzPts val="1100"/>
              <a:buNone/>
            </a:pPr>
            <a:r>
              <a:rPr lang="es-ES" sz="1400" b="1" dirty="0"/>
              <a:t>Juegos para conocerse</a:t>
            </a:r>
          </a:p>
          <a:p>
            <a:pPr marL="0" lvl="0" indent="0" algn="just" rtl="0">
              <a:lnSpc>
                <a:spcPct val="100000"/>
              </a:lnSpc>
              <a:spcBef>
                <a:spcPts val="0"/>
              </a:spcBef>
              <a:spcAft>
                <a:spcPts val="0"/>
              </a:spcAft>
              <a:buClr>
                <a:srgbClr val="084260"/>
              </a:buClr>
              <a:buSzPts val="1100"/>
              <a:buNone/>
            </a:pPr>
            <a:r>
              <a:rPr lang="es-ES" sz="1400" i="1" dirty="0" err="1"/>
              <a:t>Speed</a:t>
            </a:r>
            <a:r>
              <a:rPr lang="es-ES" sz="1400" i="1" dirty="0"/>
              <a:t> </a:t>
            </a:r>
            <a:r>
              <a:rPr lang="es-ES" sz="1400" i="1" dirty="0" err="1"/>
              <a:t>friending</a:t>
            </a:r>
            <a:r>
              <a:rPr lang="es-ES" sz="1400" i="1" dirty="0"/>
              <a:t> </a:t>
            </a:r>
            <a:r>
              <a:rPr lang="es-ES" sz="1400" dirty="0"/>
              <a:t>con preguntas fijas como: ¿Por qué has decidido venir aquí? ¿Cual es tu comida favorita? ¿Juegas a algún videojuego? Etc.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b="1" dirty="0"/>
              <a:t>Pros: </a:t>
            </a:r>
            <a:r>
              <a:rPr lang="es-ES" sz="1400" dirty="0"/>
              <a:t>Las personas pueden implicarse de forma sencilla en esta dinámica. También es una dinámica muy rápida.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b="1" dirty="0"/>
              <a:t>Contas: </a:t>
            </a:r>
            <a:r>
              <a:rPr lang="es-ES" sz="1400" dirty="0"/>
              <a:t>Muy artificial. Puede hacer que el grupo sea muy dependiente del facilitador. </a:t>
            </a:r>
          </a:p>
          <a:p>
            <a:pPr marL="0" indent="0"/>
            <a:endParaRPr lang="en-US" sz="1400" dirty="0"/>
          </a:p>
          <a:p>
            <a:pPr marL="0" lvl="0" indent="0" algn="just" rtl="0">
              <a:lnSpc>
                <a:spcPct val="100000"/>
              </a:lnSpc>
              <a:spcBef>
                <a:spcPts val="0"/>
              </a:spcBef>
              <a:spcAft>
                <a:spcPts val="0"/>
              </a:spcAft>
              <a:buClr>
                <a:srgbClr val="084260"/>
              </a:buClr>
              <a:buSzPts val="1100"/>
              <a:buNone/>
            </a:pPr>
            <a:r>
              <a:rPr lang="es-ES" sz="1400" dirty="0"/>
              <a:t>Deja que la gente tenga tiempo para hablar informalmente, con o sin café </a:t>
            </a:r>
          </a:p>
          <a:p>
            <a:pPr marL="0" lvl="0" indent="0" algn="just" rtl="0">
              <a:lnSpc>
                <a:spcPct val="100000"/>
              </a:lnSpc>
              <a:spcBef>
                <a:spcPts val="0"/>
              </a:spcBef>
              <a:spcAft>
                <a:spcPts val="0"/>
              </a:spcAft>
              <a:buClr>
                <a:srgbClr val="084260"/>
              </a:buClr>
              <a:buSzPts val="1100"/>
              <a:buNone/>
            </a:pPr>
            <a:endParaRPr lang="es-ES"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b="1" dirty="0"/>
              <a:t>Pros: </a:t>
            </a:r>
            <a:r>
              <a:rPr lang="es-ES" sz="1400" dirty="0"/>
              <a:t>El conocerse sucede de una forma más natural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b="1" dirty="0"/>
              <a:t>Contas: </a:t>
            </a:r>
            <a:r>
              <a:rPr lang="es-ES" sz="1400" dirty="0"/>
              <a:t>Es una actividad que necesita de mayor tiempo y puede resultar incómoda para determinadas personas (por impedimentos del lenguaje, etc.)</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s-ES" sz="1400" b="1" dirty="0"/>
              <a:t>Presentaciones uno a uno o en grupo</a:t>
            </a:r>
            <a:endParaRPr lang="en-US" sz="1400" b="1"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b="1" dirty="0"/>
              <a:t>Pros</a:t>
            </a:r>
            <a:r>
              <a:rPr lang="es-ES" sz="1400" dirty="0"/>
              <a:t>: todo el mundo habla, y es una dinámica conocida por la gran mayoría de personas</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b="1" dirty="0"/>
              <a:t>Contas</a:t>
            </a:r>
            <a:r>
              <a:rPr lang="es-ES" sz="1400" dirty="0"/>
              <a:t>: Las personas tienden a estás más concentradas en su propia presentación que en escuchar al resto.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s-ES" sz="1400" dirty="0"/>
              <a:t>Si quieres más ejemplos de juegos para romper el hielo consulta el siguiente link: </a:t>
            </a:r>
          </a:p>
          <a:p>
            <a:pPr marL="285750" indent="-285750">
              <a:buFont typeface="Arial" panose="020B0604020202020204" pitchFamily="34" charset="0"/>
              <a:buChar char="•"/>
            </a:pPr>
            <a:r>
              <a:rPr lang="en-US" sz="1400" dirty="0" err="1">
                <a:hlinkClick r:id="rId3"/>
              </a:rPr>
              <a:t>Ejemplos</a:t>
            </a:r>
            <a:r>
              <a:rPr lang="en-US" sz="1400" dirty="0">
                <a:hlinkClick r:id="rId3"/>
              </a:rPr>
              <a:t> </a:t>
            </a:r>
            <a:r>
              <a:rPr lang="en-US" sz="1400" dirty="0" err="1">
                <a:hlinkClick r:id="rId3"/>
              </a:rPr>
              <a:t>en</a:t>
            </a:r>
            <a:r>
              <a:rPr lang="en-US" sz="1400" dirty="0">
                <a:hlinkClick r:id="rId3"/>
              </a:rPr>
              <a:t> Español</a:t>
            </a:r>
            <a:endParaRPr lang="en-US" sz="1400" dirty="0">
              <a:hlinkClick r:id="rId4"/>
            </a:endParaRP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err="1">
                <a:hlinkClick r:id="rId4"/>
              </a:rPr>
              <a:t>Ejemplos</a:t>
            </a:r>
            <a:r>
              <a:rPr lang="en-US" sz="1400" dirty="0">
                <a:hlinkClick r:id="rId4"/>
              </a:rPr>
              <a:t> </a:t>
            </a:r>
            <a:r>
              <a:rPr lang="en-US" sz="1400" dirty="0" err="1">
                <a:hlinkClick r:id="rId4"/>
              </a:rPr>
              <a:t>en</a:t>
            </a:r>
            <a:r>
              <a:rPr lang="en-US" sz="1400" dirty="0">
                <a:hlinkClick r:id="rId4"/>
              </a:rPr>
              <a:t> Francés</a:t>
            </a:r>
            <a:endParaRPr lang="en-US" sz="1400" dirty="0"/>
          </a:p>
          <a:p>
            <a:pPr marL="285750" indent="-285750">
              <a:buFont typeface="Arial" panose="020B0604020202020204" pitchFamily="34" charset="0"/>
              <a:buChar char="•"/>
            </a:pPr>
            <a:r>
              <a:rPr lang="en-US" sz="1400" dirty="0" err="1">
                <a:hlinkClick r:id="rId5"/>
              </a:rPr>
              <a:t>Ejemplos</a:t>
            </a:r>
            <a:r>
              <a:rPr lang="en-US" sz="1400" dirty="0">
                <a:hlinkClick r:id="rId5"/>
              </a:rPr>
              <a:t> </a:t>
            </a:r>
            <a:r>
              <a:rPr lang="en-US" sz="1400" dirty="0" err="1">
                <a:hlinkClick r:id="rId5"/>
              </a:rPr>
              <a:t>en</a:t>
            </a:r>
            <a:r>
              <a:rPr lang="en-US" sz="1400" dirty="0">
                <a:hlinkClick r:id="rId5"/>
              </a:rPr>
              <a:t> Inglés</a:t>
            </a:r>
            <a:endParaRPr lang="en-US" sz="1400" dirty="0"/>
          </a:p>
          <a:p>
            <a:pPr marL="0" lvl="0" indent="0" algn="just" rtl="0">
              <a:lnSpc>
                <a:spcPct val="100000"/>
              </a:lnSpc>
              <a:spcBef>
                <a:spcPts val="0"/>
              </a:spcBef>
              <a:spcAft>
                <a:spcPts val="0"/>
              </a:spcAft>
              <a:buClr>
                <a:srgbClr val="084260"/>
              </a:buClr>
              <a:buSzPts val="1100"/>
              <a:buNone/>
            </a:pPr>
            <a:endParaRPr lang="en-US" sz="1400" dirty="0"/>
          </a:p>
        </p:txBody>
      </p:sp>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US" dirty="0"/>
              <a:t>NO HAY LÍMITES NI BARRERAS EN </a:t>
            </a:r>
          </a:p>
          <a:p>
            <a:pPr marL="0" lvl="0" indent="0" algn="ctr" rtl="0">
              <a:lnSpc>
                <a:spcPct val="100000"/>
              </a:lnSpc>
              <a:spcBef>
                <a:spcPts val="0"/>
              </a:spcBef>
              <a:spcAft>
                <a:spcPts val="0"/>
              </a:spcAft>
              <a:buClr>
                <a:schemeClr val="lt1"/>
              </a:buClr>
              <a:buSzPts val="1900"/>
              <a:buNone/>
            </a:pPr>
            <a:r>
              <a:rPr lang="en-US" dirty="0"/>
              <a:t>LA ERA DIGITAL. </a:t>
            </a:r>
            <a:endParaRPr dirty="0"/>
          </a:p>
        </p:txBody>
      </p:sp>
      <p:sp>
        <p:nvSpPr>
          <p:cNvPr id="546" name="Google Shape;546;p1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a:t>Karim Rashid</a:t>
            </a:r>
            <a:endParaRP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15</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 name="Google Shape;567;p14">
            <a:extLst>
              <a:ext uri="{FF2B5EF4-FFF2-40B4-BE49-F238E27FC236}">
                <a16:creationId xmlns:a16="http://schemas.microsoft.com/office/drawing/2014/main" id="{FD413FFF-F981-E8D6-B162-A87719E89514}"/>
              </a:ext>
            </a:extLst>
          </p:cNvPr>
          <p:cNvSpPr txBox="1">
            <a:spLocks/>
          </p:cNvSpPr>
          <p:nvPr/>
        </p:nvSpPr>
        <p:spPr>
          <a:xfrm>
            <a:off x="808387" y="3248211"/>
            <a:ext cx="3849345" cy="606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n-US" sz="1600" b="1" dirty="0">
                <a:solidFill>
                  <a:srgbClr val="E63275"/>
                </a:solidFill>
                <a:latin typeface="+mj-lt"/>
              </a:rPr>
              <a:t>3.2. </a:t>
            </a:r>
            <a:r>
              <a:rPr lang="en-US" sz="1600" b="1" dirty="0" err="1">
                <a:solidFill>
                  <a:srgbClr val="E63275"/>
                </a:solidFill>
                <a:latin typeface="+mj-lt"/>
              </a:rPr>
              <a:t>Dinámicas</a:t>
            </a:r>
            <a:r>
              <a:rPr lang="en-US" sz="1600" b="1" dirty="0">
                <a:solidFill>
                  <a:srgbClr val="E63275"/>
                </a:solidFill>
                <a:latin typeface="+mj-lt"/>
              </a:rPr>
              <a:t> para romper </a:t>
            </a:r>
            <a:r>
              <a:rPr lang="en-US" sz="1600" b="1" dirty="0" err="1">
                <a:solidFill>
                  <a:srgbClr val="E63275"/>
                </a:solidFill>
                <a:latin typeface="+mj-lt"/>
              </a:rPr>
              <a:t>el</a:t>
            </a:r>
            <a:r>
              <a:rPr lang="en-US" sz="1600" b="1" dirty="0">
                <a:solidFill>
                  <a:srgbClr val="E63275"/>
                </a:solidFill>
                <a:latin typeface="+mj-lt"/>
              </a:rPr>
              <a:t> </a:t>
            </a:r>
            <a:r>
              <a:rPr lang="en-US" sz="1600" b="1" dirty="0" err="1">
                <a:solidFill>
                  <a:srgbClr val="E63275"/>
                </a:solidFill>
                <a:latin typeface="+mj-lt"/>
              </a:rPr>
              <a:t>hielo</a:t>
            </a:r>
            <a:endParaRPr lang="en-US" sz="1600" b="1" dirty="0">
              <a:solidFill>
                <a:srgbClr val="E63275"/>
              </a:solidFill>
              <a:latin typeface="+mj-lt"/>
            </a:endParaRPr>
          </a:p>
          <a:p>
            <a:pPr marL="0" indent="0" algn="l">
              <a:spcBef>
                <a:spcPts val="2267"/>
              </a:spcBef>
              <a:buSzPts val="2200"/>
            </a:pPr>
            <a:endParaRPr lang="en-US" sz="1600" b="1" dirty="0">
              <a:latin typeface="+mj-lt"/>
            </a:endParaRPr>
          </a:p>
        </p:txBody>
      </p:sp>
    </p:spTree>
    <p:extLst>
      <p:ext uri="{BB962C8B-B14F-4D97-AF65-F5344CB8AC3E}">
        <p14:creationId xmlns:p14="http://schemas.microsoft.com/office/powerpoint/2010/main" val="252776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s-ES" dirty="0"/>
              <a:t>3.3. Normas del club</a:t>
            </a:r>
            <a:endParaRPr dirty="0"/>
          </a:p>
          <a:p>
            <a:pPr marL="0" lvl="0" indent="0" algn="l" rtl="0">
              <a:lnSpc>
                <a:spcPct val="100000"/>
              </a:lnSpc>
              <a:spcBef>
                <a:spcPts val="2267"/>
              </a:spcBef>
              <a:spcAft>
                <a:spcPts val="0"/>
              </a:spcAft>
              <a:buClr>
                <a:srgbClr val="084260"/>
              </a:buClr>
              <a:buSzPts val="2200"/>
              <a:buNone/>
            </a:pPr>
            <a:endParaRPr dirty="0"/>
          </a:p>
        </p:txBody>
      </p:sp>
      <p:sp>
        <p:nvSpPr>
          <p:cNvPr id="530" name="Google Shape;530;p10"/>
          <p:cNvSpPr txBox="1">
            <a:spLocks noGrp="1"/>
          </p:cNvSpPr>
          <p:nvPr>
            <p:ph type="body" idx="2"/>
          </p:nvPr>
        </p:nvSpPr>
        <p:spPr>
          <a:xfrm>
            <a:off x="765328" y="1158656"/>
            <a:ext cx="3014509" cy="815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es-ES" dirty="0">
                <a:solidFill>
                  <a:srgbClr val="2B4A77"/>
                </a:solidFill>
              </a:rPr>
              <a:t>El grupo escribirá y expresará estar de acuerdo con sus propias normas colectivas.</a:t>
            </a:r>
            <a:endParaRPr lang="en-US" dirty="0">
              <a:solidFill>
                <a:srgbClr val="2B4A77"/>
              </a:solidFill>
            </a:endParaRPr>
          </a:p>
        </p:txBody>
      </p:sp>
      <p:sp>
        <p:nvSpPr>
          <p:cNvPr id="531" name="Google Shape;531;p10"/>
          <p:cNvSpPr txBox="1">
            <a:spLocks noGrp="1"/>
          </p:cNvSpPr>
          <p:nvPr>
            <p:ph type="body" idx="4"/>
          </p:nvPr>
        </p:nvSpPr>
        <p:spPr>
          <a:xfrm>
            <a:off x="578145" y="3441483"/>
            <a:ext cx="6435474" cy="483166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s-ES" sz="1400" dirty="0"/>
              <a:t>Primero, el facilitador propondrá normas básicas para asegurar la convivencia:</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r>
              <a:rPr lang="en-US" sz="1600" b="1" dirty="0"/>
              <a:t>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lang="es-ES" sz="1400" dirty="0"/>
              <a:t>Una lista de las cosas que están permitidas y las que no ayuda a crear un entorno seguro. La siguiente tabla es un EJEMPLO de lo que puedes proponer.</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Después, todos los miembros discutirán y propondrán nuevas reglas. </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Periódicamente, los miembros deben revisar las normas y cambiarlas en caso de que lo consideren necesario</a:t>
            </a:r>
            <a:r>
              <a:rPr kumimoji="0" lang="en-GB"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endParaRPr kumimoji="0" lang="es-ES" sz="1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lvl="0" indent="0" algn="just" rtl="0">
              <a:lnSpc>
                <a:spcPct val="100000"/>
              </a:lnSpc>
              <a:spcBef>
                <a:spcPts val="0"/>
              </a:spcBef>
              <a:spcAft>
                <a:spcPts val="0"/>
              </a:spcAft>
              <a:buClr>
                <a:schemeClr val="lt1"/>
              </a:buClr>
              <a:buSzPts val="1100"/>
              <a:buNone/>
            </a:pPr>
            <a:endParaRPr lang="en-US" sz="1400" dirty="0"/>
          </a:p>
        </p:txBody>
      </p:sp>
      <p:sp>
        <p:nvSpPr>
          <p:cNvPr id="532" name="Google Shape;532;p10"/>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16</a:t>
            </a:fld>
            <a:endParaRPr sz="700" b="0" i="0">
              <a:solidFill>
                <a:srgbClr val="595959"/>
              </a:solidFill>
              <a:latin typeface="Calibri"/>
              <a:ea typeface="Calibri"/>
              <a:cs typeface="Calibri"/>
              <a:sym typeface="Calibri"/>
            </a:endParaRPr>
          </a:p>
        </p:txBody>
      </p:sp>
      <p:pic>
        <p:nvPicPr>
          <p:cNvPr id="533" name="Google Shape;533;p10"/>
          <p:cNvPicPr preferRelativeResize="0">
            <a:picLocks noGrp="1"/>
          </p:cNvPicPr>
          <p:nvPr>
            <p:ph type="pic" idx="3"/>
          </p:nvPr>
        </p:nvPicPr>
        <p:blipFill rotWithShape="1">
          <a:blip r:embed="rId3">
            <a:alphaModFix/>
          </a:blip>
          <a:srcRect l="12878" r="12878"/>
          <a:stretch/>
        </p:blipFill>
        <p:spPr>
          <a:xfrm>
            <a:off x="3977692" y="522985"/>
            <a:ext cx="3064955" cy="2751872"/>
          </a:xfrm>
          <a:prstGeom prst="rect">
            <a:avLst/>
          </a:prstGeom>
          <a:solidFill>
            <a:srgbClr val="D8D8D8"/>
          </a:solidFill>
          <a:ln>
            <a:noFill/>
          </a:ln>
        </p:spPr>
      </p:pic>
      <p:sp>
        <p:nvSpPr>
          <p:cNvPr id="8" name="CuadroTexto 7">
            <a:extLst>
              <a:ext uri="{FF2B5EF4-FFF2-40B4-BE49-F238E27FC236}">
                <a16:creationId xmlns:a16="http://schemas.microsoft.com/office/drawing/2014/main" id="{92D11FC7-BC30-B537-78B1-734913642CB7}"/>
              </a:ext>
            </a:extLst>
          </p:cNvPr>
          <p:cNvSpPr txBox="1"/>
          <p:nvPr/>
        </p:nvSpPr>
        <p:spPr>
          <a:xfrm>
            <a:off x="1836058" y="4083830"/>
            <a:ext cx="5001688" cy="3046988"/>
          </a:xfrm>
          <a:prstGeom prst="rect">
            <a:avLst/>
          </a:prstGeom>
          <a:noFill/>
        </p:spPr>
        <p:txBody>
          <a:bodyPr wrap="square">
            <a:spAutoFit/>
          </a:bodyPr>
          <a:lstStyle/>
          <a:p>
            <a:pPr algn="just">
              <a:buClr>
                <a:srgbClr val="FFFFFF"/>
              </a:buClr>
              <a:buSzPts val="1100"/>
              <a:defRPr/>
            </a:pPr>
            <a:r>
              <a:rPr kumimoji="0" lang="es-ES" sz="1600" b="1" i="0" u="none" strike="noStrike" kern="0" cap="none" spc="0" normalizeH="0" baseline="0" noProof="0" dirty="0">
                <a:ln>
                  <a:noFill/>
                </a:ln>
                <a:solidFill>
                  <a:srgbClr val="FFFFFF"/>
                </a:solidFill>
                <a:effectLst/>
                <a:uLnTx/>
                <a:uFillTx/>
                <a:latin typeface="+mj-lt"/>
                <a:ea typeface="Calibri"/>
                <a:cs typeface="Calibri"/>
                <a:sym typeface="Calibri"/>
              </a:rPr>
              <a:t>Respetar los tiempos de palabra de cada miembro</a:t>
            </a: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algn="just">
              <a:buClr>
                <a:srgbClr val="FFFFFF"/>
              </a:buClr>
              <a:buSzPts val="1100"/>
              <a:defRPr/>
            </a:pPr>
            <a:r>
              <a:rPr kumimoji="0" lang="es-ES" sz="1600" b="1" i="0" u="none" strike="noStrike" kern="0" cap="none" spc="0" normalizeH="0" baseline="0" noProof="0" dirty="0">
                <a:ln>
                  <a:noFill/>
                </a:ln>
                <a:solidFill>
                  <a:srgbClr val="FFFFFF"/>
                </a:solidFill>
                <a:effectLst/>
                <a:uLnTx/>
                <a:uFillTx/>
                <a:latin typeface="+mj-lt"/>
                <a:ea typeface="Calibri"/>
                <a:cs typeface="Calibri"/>
                <a:sym typeface="Calibri"/>
              </a:rPr>
              <a:t>Referirse a las personas del modo que ellos/as/es se identifican</a:t>
            </a: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lang="es-ES" sz="1600" b="1" dirty="0">
                <a:solidFill>
                  <a:srgbClr val="FFFFFF"/>
                </a:solidFill>
                <a:latin typeface="+mj-lt"/>
                <a:ea typeface="Calibri"/>
                <a:cs typeface="Calibri"/>
                <a:sym typeface="Calibri"/>
              </a:rPr>
              <a:t>Ser paciente con el resto, todos necesitamos nuestros tiempos para procesar la información</a:t>
            </a: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p:txBody>
      </p:sp>
      <p:sp>
        <p:nvSpPr>
          <p:cNvPr id="9" name="Google Shape;591;p16">
            <a:extLst>
              <a:ext uri="{FF2B5EF4-FFF2-40B4-BE49-F238E27FC236}">
                <a16:creationId xmlns:a16="http://schemas.microsoft.com/office/drawing/2014/main" id="{C34A5AFE-C9E0-6CFE-603B-C45DB206F61E}"/>
              </a:ext>
            </a:extLst>
          </p:cNvPr>
          <p:cNvSpPr txBox="1">
            <a:spLocks/>
          </p:cNvSpPr>
          <p:nvPr/>
        </p:nvSpPr>
        <p:spPr>
          <a:xfrm>
            <a:off x="607173" y="376240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A</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591;p16">
            <a:extLst>
              <a:ext uri="{FF2B5EF4-FFF2-40B4-BE49-F238E27FC236}">
                <a16:creationId xmlns:a16="http://schemas.microsoft.com/office/drawing/2014/main" id="{5736747D-CE30-A133-4771-0B6A80922AA4}"/>
              </a:ext>
            </a:extLst>
          </p:cNvPr>
          <p:cNvSpPr txBox="1">
            <a:spLocks/>
          </p:cNvSpPr>
          <p:nvPr/>
        </p:nvSpPr>
        <p:spPr>
          <a:xfrm>
            <a:off x="607173" y="4997565"/>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B</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591;p16">
            <a:extLst>
              <a:ext uri="{FF2B5EF4-FFF2-40B4-BE49-F238E27FC236}">
                <a16:creationId xmlns:a16="http://schemas.microsoft.com/office/drawing/2014/main" id="{F1E6083F-E70C-CD11-BBF5-CF50C83EFBF7}"/>
              </a:ext>
            </a:extLst>
          </p:cNvPr>
          <p:cNvSpPr txBox="1">
            <a:spLocks/>
          </p:cNvSpPr>
          <p:nvPr/>
        </p:nvSpPr>
        <p:spPr>
          <a:xfrm>
            <a:off x="607173" y="6204221"/>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C</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931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US" dirty="0"/>
              <a:t>THERE ARE NO BOUNDARIES OR BORDERS IN THE DIGITAL AGE. </a:t>
            </a:r>
            <a:endParaRPr dirty="0"/>
          </a:p>
        </p:txBody>
      </p:sp>
      <p:sp>
        <p:nvSpPr>
          <p:cNvPr id="546" name="Google Shape;546;p1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a:t>Karim Rashid</a:t>
            </a:r>
            <a:endParaRP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17</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aphicFrame>
        <p:nvGraphicFramePr>
          <p:cNvPr id="7" name="Tabla 6">
            <a:extLst>
              <a:ext uri="{FF2B5EF4-FFF2-40B4-BE49-F238E27FC236}">
                <a16:creationId xmlns:a16="http://schemas.microsoft.com/office/drawing/2014/main" id="{BD24E682-DC0E-4C49-AAFE-991A52993B79}"/>
              </a:ext>
            </a:extLst>
          </p:cNvPr>
          <p:cNvGraphicFramePr>
            <a:graphicFrameLocks noGrp="1"/>
          </p:cNvGraphicFramePr>
          <p:nvPr>
            <p:extLst>
              <p:ext uri="{D42A27DB-BD31-4B8C-83A1-F6EECF244321}">
                <p14:modId xmlns:p14="http://schemas.microsoft.com/office/powerpoint/2010/main" val="497145072"/>
              </p:ext>
            </p:extLst>
          </p:nvPr>
        </p:nvGraphicFramePr>
        <p:xfrm>
          <a:off x="609600" y="3468917"/>
          <a:ext cx="6286202" cy="6579469"/>
        </p:xfrm>
        <a:graphic>
          <a:graphicData uri="http://schemas.openxmlformats.org/drawingml/2006/table">
            <a:tbl>
              <a:tblPr bandRow="1"/>
              <a:tblGrid>
                <a:gridCol w="3143101">
                  <a:extLst>
                    <a:ext uri="{9D8B030D-6E8A-4147-A177-3AD203B41FA5}">
                      <a16:colId xmlns:a16="http://schemas.microsoft.com/office/drawing/2014/main" val="865359108"/>
                    </a:ext>
                  </a:extLst>
                </a:gridCol>
                <a:gridCol w="3143101">
                  <a:extLst>
                    <a:ext uri="{9D8B030D-6E8A-4147-A177-3AD203B41FA5}">
                      <a16:colId xmlns:a16="http://schemas.microsoft.com/office/drawing/2014/main" val="2934044958"/>
                    </a:ext>
                  </a:extLst>
                </a:gridCol>
              </a:tblGrid>
              <a:tr h="358835">
                <a:tc>
                  <a:txBody>
                    <a:bodyPr/>
                    <a:lstStyle/>
                    <a:p>
                      <a:pPr algn="ctr">
                        <a:lnSpc>
                          <a:spcPct val="90000"/>
                        </a:lnSpc>
                      </a:pPr>
                      <a:r>
                        <a:rPr lang="en-GB" sz="1600" b="1" dirty="0">
                          <a:solidFill>
                            <a:srgbClr val="EB2788"/>
                          </a:solidFill>
                          <a:effectLst/>
                          <a:latin typeface="+mj-lt"/>
                          <a:ea typeface="Calibri" panose="020F0502020204030204" pitchFamily="34" charset="0"/>
                        </a:rPr>
                        <a:t>PERMITIDO</a:t>
                      </a:r>
                      <a:endParaRPr lang="es-ES" sz="1600" dirty="0">
                        <a:effectLst/>
                        <a:latin typeface="+mj-lt"/>
                        <a:ea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600" b="1" dirty="0">
                          <a:solidFill>
                            <a:srgbClr val="EB2788"/>
                          </a:solidFill>
                          <a:effectLst/>
                          <a:latin typeface="+mj-lt"/>
                          <a:ea typeface="Calibri" panose="020F0502020204030204" pitchFamily="34" charset="0"/>
                        </a:rPr>
                        <a:t>NO PERMITIDO</a:t>
                      </a:r>
                      <a:endParaRPr lang="es-ES" sz="1600" dirty="0">
                        <a:effectLst/>
                        <a:latin typeface="+mj-lt"/>
                        <a:ea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875317448"/>
                  </a:ext>
                </a:extLst>
              </a:tr>
              <a:tr h="530387">
                <a:tc>
                  <a:txBody>
                    <a:bodyPr/>
                    <a:lstStyle/>
                    <a:p>
                      <a:pPr algn="just">
                        <a:lnSpc>
                          <a:spcPct val="90000"/>
                        </a:lnSpc>
                      </a:pPr>
                      <a:r>
                        <a:rPr lang="en-GB" sz="1600" b="1" i="0" u="none" strike="noStrike" cap="none" dirty="0">
                          <a:solidFill>
                            <a:srgbClr val="EB2788"/>
                          </a:solidFill>
                          <a:effectLst/>
                          <a:latin typeface="+mj-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Usar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lenguaje</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inclusivo</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600" b="1" i="0" u="none" strike="noStrike" cap="none" dirty="0">
                          <a:solidFill>
                            <a:srgbClr val="EB2788"/>
                          </a:solidFill>
                          <a:effectLst/>
                          <a:latin typeface="+mj-lt"/>
                          <a:ea typeface="Calibri" panose="020F0502020204030204" pitchFamily="34" charset="0"/>
                          <a:cs typeface="+mn-cs"/>
                          <a:sym typeface="Arial"/>
                        </a:rPr>
                        <a:t>✗</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Tolerar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comentarios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comportamientos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machistas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09357894"/>
                  </a:ext>
                </a:extLst>
              </a:tr>
              <a:tr h="55748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Promover espacios donde la gente se sienta escuchada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 que ciertos miembros capitalicen la interacción o dominen la reunión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60560845"/>
                  </a:ext>
                </a:extLst>
              </a:tr>
              <a:tr h="266974">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Promover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la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crítica</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constructiva</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críticas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destructivas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93881756"/>
                  </a:ext>
                </a:extLst>
              </a:tr>
              <a:tr h="55748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Entender la diversidad cultural y étnica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que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aparezcan</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prejuicios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o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discursos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racistas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09407581"/>
                  </a:ext>
                </a:extLst>
              </a:tr>
              <a:tr h="55748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Reconocer el conocimiento de otras generaciones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Dar nada por hecho en base a la edad</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0582356"/>
                  </a:ext>
                </a:extLst>
              </a:tr>
              <a:tr h="84800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Promover el respeto de los límites personales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 a los participantes sobrepasar límites de otros (contacto físico no querido, gestos groseros, etc.)</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16589226"/>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Asegurar de que todas las voces son escuchadas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Dejar pasar preguntas que no han sido respondidas por el grupo</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57479312"/>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Indicar amablemente si una persona debe de corregir algo</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Acusar públicamente si hay algún comportamiento inapropiado</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58837004"/>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Promover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un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entorno</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horizontal</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paternalismos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(mansplaining,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condescendencia</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88873812"/>
                  </a:ext>
                </a:extLst>
              </a:tr>
              <a:tr h="55748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Promover las habilidades digitales como un beneficio del grupo más que un logro personal</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alardear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de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habilidades</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digitales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3520722"/>
                  </a:ext>
                </a:extLst>
              </a:tr>
              <a:tr h="344482">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Favorecer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el</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diálogo</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calmado</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Permitir gritar en cualquier situación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2234335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10218" y="1620704"/>
            <a:ext cx="6526988" cy="397031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s-ES" sz="1400" dirty="0"/>
              <a:t>Esta la actividad central de los clubs. El espacio en el que las personas expresan las áreas digitales que quieren mejorar y encontrar personas que puedan ayudar con ello.  </a:t>
            </a:r>
          </a:p>
          <a:p>
            <a:pPr marL="0" lvl="0" indent="0" algn="just" rtl="0">
              <a:lnSpc>
                <a:spcPct val="100000"/>
              </a:lnSpc>
              <a:spcBef>
                <a:spcPts val="0"/>
              </a:spcBef>
              <a:spcAft>
                <a:spcPts val="0"/>
              </a:spcAft>
              <a:buClr>
                <a:schemeClr val="lt1"/>
              </a:buClr>
              <a:buSzPts val="1100"/>
              <a:buNone/>
            </a:pPr>
            <a:endParaRPr lang="es-ES" sz="1400" dirty="0"/>
          </a:p>
          <a:p>
            <a:pPr marL="0" lvl="0" indent="0" algn="just" rtl="0">
              <a:lnSpc>
                <a:spcPct val="100000"/>
              </a:lnSpc>
              <a:spcBef>
                <a:spcPts val="0"/>
              </a:spcBef>
              <a:spcAft>
                <a:spcPts val="0"/>
              </a:spcAft>
              <a:buClr>
                <a:schemeClr val="lt1"/>
              </a:buClr>
              <a:buSzPts val="1100"/>
              <a:buNone/>
            </a:pPr>
            <a:r>
              <a:rPr lang="es-ES" sz="1400" dirty="0"/>
              <a:t>Esto puede pasar de muchas formas. Por ejemplo, algunas personas pueden tener problemas usando </a:t>
            </a:r>
            <a:r>
              <a:rPr lang="es-ES" sz="1400" dirty="0" err="1"/>
              <a:t>excel</a:t>
            </a:r>
            <a:r>
              <a:rPr lang="es-ES" sz="1400" dirty="0"/>
              <a:t>, mientras otras sólo quieren aprender diseño digital. El espacio debe incluir todas las necesidades por igual. Te damos varias ideas sobre cómo hacer que esto suceda:</a:t>
            </a:r>
          </a:p>
          <a:p>
            <a:pPr marL="0" lvl="0" indent="0" algn="just" rtl="0">
              <a:lnSpc>
                <a:spcPct val="100000"/>
              </a:lnSpc>
              <a:spcBef>
                <a:spcPts val="0"/>
              </a:spcBef>
              <a:spcAft>
                <a:spcPts val="0"/>
              </a:spcAft>
              <a:buClr>
                <a:schemeClr val="lt1"/>
              </a:buClr>
              <a:buSzPts val="1100"/>
              <a:buNone/>
            </a:pPr>
            <a:r>
              <a:rPr lang="en-US" sz="1400" dirty="0"/>
              <a:t> </a:t>
            </a:r>
          </a:p>
          <a:p>
            <a:pPr marL="0" lvl="0" indent="0" algn="l">
              <a:buClr>
                <a:srgbClr val="000000"/>
              </a:buClr>
              <a:buSzPts val="1100"/>
              <a:buFont typeface="Arial"/>
              <a:buNone/>
            </a:pPr>
            <a:r>
              <a:rPr lang="en-US" sz="1600" b="1" dirty="0">
                <a:solidFill>
                  <a:srgbClr val="E63275"/>
                </a:solidFill>
                <a:latin typeface="+mj-lt"/>
                <a:sym typeface="Arial"/>
              </a:rPr>
              <a:t>APROXIMACIÓN 1 </a:t>
            </a:r>
          </a:p>
          <a:p>
            <a:pPr marL="0" lvl="0" indent="0" algn="just" rtl="0">
              <a:lnSpc>
                <a:spcPct val="100000"/>
              </a:lnSpc>
              <a:spcBef>
                <a:spcPts val="0"/>
              </a:spcBef>
              <a:spcAft>
                <a:spcPts val="0"/>
              </a:spcAft>
              <a:buClr>
                <a:schemeClr val="lt1"/>
              </a:buClr>
              <a:buSzPts val="1100"/>
              <a:buNone/>
            </a:pPr>
            <a:r>
              <a:rPr lang="es-ES" sz="1400" dirty="0"/>
              <a:t>Pide a los miembros que escriban por su cuenta y antes de la sesión alguna cuestión dentro del ámbito digital en la que tengan dificultades o algo nuevo que quieran aprender. Después, deben compartirlo con el club y encontrar compañeros/as que les puedan ayudar con ello.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s-ES" sz="1400" b="1" dirty="0"/>
              <a:t>Pros: </a:t>
            </a:r>
            <a:r>
              <a:rPr lang="es-ES" sz="1400" dirty="0"/>
              <a:t>La gente elegirá temas por su cuenta. Esta dinámica crea compromiso con el club de antemano, ahorra tiempo y aporta concentración.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s-ES" sz="1400" b="1" dirty="0"/>
              <a:t>Contas: </a:t>
            </a:r>
            <a:r>
              <a:rPr lang="es-ES" sz="1400" dirty="0"/>
              <a:t>Es probable que algunos no hayan preparado nada. También, pueden traer problemas que no sea posible solucionar.</a:t>
            </a:r>
          </a:p>
          <a:p>
            <a:pPr marL="0" lvl="0" indent="0" algn="just" rtl="0">
              <a:lnSpc>
                <a:spcPct val="100000"/>
              </a:lnSpc>
              <a:spcBef>
                <a:spcPts val="0"/>
              </a:spcBef>
              <a:spcAft>
                <a:spcPts val="0"/>
              </a:spcAft>
              <a:buClr>
                <a:schemeClr val="lt1"/>
              </a:buClr>
              <a:buSzPts val="1100"/>
            </a:pPr>
            <a:endParaRPr lang="en-US" sz="1400" dirty="0"/>
          </a:p>
        </p:txBody>
      </p:sp>
      <p:sp>
        <p:nvSpPr>
          <p:cNvPr id="502" name="Google Shape;502;p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3.4. </a:t>
            </a:r>
            <a:r>
              <a:rPr lang="en-US" dirty="0" err="1"/>
              <a:t>Ponemos</a:t>
            </a:r>
            <a:r>
              <a:rPr lang="en-US" dirty="0"/>
              <a:t> </a:t>
            </a:r>
            <a:r>
              <a:rPr lang="en-US" dirty="0" err="1"/>
              <a:t>el</a:t>
            </a:r>
            <a:r>
              <a:rPr lang="en-US" dirty="0"/>
              <a:t> </a:t>
            </a:r>
            <a:r>
              <a:rPr lang="en-US" dirty="0" err="1"/>
              <a:t>grupo</a:t>
            </a:r>
            <a:r>
              <a:rPr lang="en-US" dirty="0"/>
              <a:t> </a:t>
            </a:r>
            <a:r>
              <a:rPr lang="en-US" dirty="0" err="1"/>
              <a:t>en</a:t>
            </a:r>
            <a:r>
              <a:rPr lang="en-US" dirty="0"/>
              <a:t> </a:t>
            </a:r>
            <a:r>
              <a:rPr lang="en-US" dirty="0" err="1"/>
              <a:t>moviento</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18</a:t>
            </a:fld>
            <a:endParaRPr sz="700" b="0" i="0">
              <a:solidFill>
                <a:srgbClr val="595959"/>
              </a:solidFill>
              <a:latin typeface="Calibri"/>
              <a:ea typeface="Calibri"/>
              <a:cs typeface="Calibri"/>
              <a:sym typeface="Calibri"/>
            </a:endParaRPr>
          </a:p>
        </p:txBody>
      </p:sp>
      <p:sp>
        <p:nvSpPr>
          <p:cNvPr id="10" name="CuadroTexto 9">
            <a:extLst>
              <a:ext uri="{FF2B5EF4-FFF2-40B4-BE49-F238E27FC236}">
                <a16:creationId xmlns:a16="http://schemas.microsoft.com/office/drawing/2014/main" id="{65781226-B899-B25A-96E7-884027689656}"/>
              </a:ext>
            </a:extLst>
          </p:cNvPr>
          <p:cNvSpPr txBox="1"/>
          <p:nvPr/>
        </p:nvSpPr>
        <p:spPr>
          <a:xfrm>
            <a:off x="553098" y="5649970"/>
            <a:ext cx="6555064" cy="4462760"/>
          </a:xfrm>
          <a:prstGeom prst="rect">
            <a:avLst/>
          </a:prstGeom>
          <a:noFill/>
        </p:spPr>
        <p:txBody>
          <a:bodyPr wrap="square">
            <a:spAutoFit/>
          </a:bodyPr>
          <a:lstStyle/>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endParaRPr lang="en-US" sz="1600" b="1" dirty="0">
              <a:solidFill>
                <a:srgbClr val="E63275"/>
              </a:solidFill>
              <a:latin typeface="+mj-lt"/>
              <a:ea typeface="Calibri"/>
              <a:cs typeface="Calibri"/>
              <a:sym typeface="Calibri"/>
            </a:endParaRPr>
          </a:p>
          <a:p>
            <a:r>
              <a:rPr lang="en-US" sz="1600" b="1" dirty="0">
                <a:solidFill>
                  <a:srgbClr val="E63275"/>
                </a:solidFill>
                <a:latin typeface="+mj-lt"/>
                <a:ea typeface="Calibri"/>
                <a:cs typeface="Calibri"/>
                <a:sym typeface="Calibri"/>
              </a:rPr>
              <a:t>APROXIMACIÓN 2 </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algn="just"/>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Identificar los problemas que ellos creen que otros tienen. Esta dinámica ayuda a identificar problemas sin la necesidad de pensar mucho. Aparecerá de forma natural que la gente mencione necesidades que el club tenga.</a:t>
            </a:r>
          </a:p>
          <a:p>
            <a:pPr algn="just"/>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305284"/>
              </a:buClr>
              <a:buFont typeface="Arial" panose="020B0604020202020204" pitchFamily="34" charset="0"/>
              <a:buChar char="•"/>
            </a:pPr>
            <a:r>
              <a:rPr lang="en-US" b="1" dirty="0">
                <a:solidFill>
                  <a:srgbClr val="2B4A77"/>
                </a:solidFill>
                <a:latin typeface="Calibri" panose="020F0502020204030204" pitchFamily="34" charset="0"/>
                <a:ea typeface="Calibri" panose="020F0502020204030204" pitchFamily="34" charset="0"/>
                <a:cs typeface="Calibri" panose="020F0502020204030204" pitchFamily="34" charset="0"/>
              </a:rPr>
              <a:t>Pros: </a:t>
            </a:r>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 Rápida y fácil de pensar para los miembros. Todo el mundo puede participar.</a:t>
            </a:r>
          </a:p>
          <a:p>
            <a:pPr marL="285750" indent="-285750">
              <a:buClr>
                <a:srgbClr val="305284"/>
              </a:buClr>
              <a:buFont typeface="Arial" panose="020B0604020202020204" pitchFamily="34" charset="0"/>
              <a:buChar char="•"/>
            </a:pPr>
            <a:r>
              <a:rPr lang="en-US" b="1" dirty="0">
                <a:solidFill>
                  <a:srgbClr val="2B4A77"/>
                </a:solidFill>
                <a:latin typeface="Calibri" panose="020F0502020204030204" pitchFamily="34" charset="0"/>
                <a:ea typeface="Calibri" panose="020F0502020204030204" pitchFamily="34" charset="0"/>
                <a:cs typeface="Calibri" panose="020F0502020204030204" pitchFamily="34" charset="0"/>
              </a:rPr>
              <a:t>Contras: </a:t>
            </a:r>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Requiere de mayor tiempo y se pueden mencionar problemas en términos demasiado abstractos</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algn="just"/>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Después, los participantes expresarán las áreas en los que ellos pueden ayudar basadas en las necesidades que se han expresado con anterioridad. Deberían decidir por ellos mismos cual es el mejor modo de aprender, no tienes que imponerles nada.</a:t>
            </a:r>
          </a:p>
          <a:p>
            <a:pPr algn="just"/>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305284"/>
              </a:buClr>
              <a:buFont typeface="Wingdings" panose="05000000000000000000" pitchFamily="2" charset="2"/>
              <a:buChar char="q"/>
            </a:pPr>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Asegúrate de que las normas se cumplen también en las pequeñas interacciones.</a:t>
            </a:r>
          </a:p>
          <a:p>
            <a:pPr marL="285750" indent="-285750" algn="just">
              <a:buClr>
                <a:srgbClr val="305284"/>
              </a:buClr>
              <a:buFont typeface="Wingdings" panose="05000000000000000000" pitchFamily="2" charset="2"/>
              <a:buChar char="q"/>
            </a:pPr>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Verifica si hay algún problema de comunicación por el idioma en el que tú u otro miembro puede ayudar.</a:t>
            </a:r>
          </a:p>
          <a:p>
            <a:pPr marL="285750" indent="-285750" algn="just">
              <a:buClr>
                <a:srgbClr val="305284"/>
              </a:buClr>
              <a:buFont typeface="Wingdings" panose="05000000000000000000" pitchFamily="2" charset="2"/>
              <a:buChar char="q"/>
            </a:pPr>
            <a:r>
              <a:rPr lang="es-ES" dirty="0">
                <a:solidFill>
                  <a:srgbClr val="2B4A77"/>
                </a:solidFill>
                <a:latin typeface="Calibri" panose="020F0502020204030204" pitchFamily="34" charset="0"/>
                <a:ea typeface="Calibri" panose="020F0502020204030204" pitchFamily="34" charset="0"/>
                <a:cs typeface="Calibri" panose="020F0502020204030204" pitchFamily="34" charset="0"/>
              </a:rPr>
              <a:t>Intenta evitar el aislamiento de grupos. Asegúrate de que hay una conciencia de grupo por todos los miembros.</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959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700476" y="5302364"/>
            <a:ext cx="3019010" cy="478645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s-ES" sz="1400" b="1" dirty="0"/>
              <a:t>El grupo necesita un canal de comunicación </a:t>
            </a:r>
            <a:r>
              <a:rPr lang="es-ES" sz="1400" dirty="0"/>
              <a:t>por el que todos mantengan el contacto antes y después de las sesiones</a:t>
            </a:r>
            <a:r>
              <a:rPr lang="en-US" sz="1400" dirty="0"/>
              <a:t>.</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s-ES" sz="1400" dirty="0"/>
              <a:t>El club debe elegir el canal, basado en sus usos de las herramientas digitales. Si hay una falta de acuerdo o iniciativa, se sugiere </a:t>
            </a:r>
            <a:r>
              <a:rPr lang="es-ES" sz="1400" dirty="0" err="1"/>
              <a:t>Telegram</a:t>
            </a:r>
            <a:r>
              <a:rPr lang="es-ES" sz="1400" dirty="0"/>
              <a:t>, dado que:</a:t>
            </a:r>
          </a:p>
          <a:p>
            <a:pPr marL="0" lvl="0" indent="0" algn="just" rtl="0">
              <a:lnSpc>
                <a:spcPct val="100000"/>
              </a:lnSpc>
              <a:spcBef>
                <a:spcPts val="0"/>
              </a:spcBef>
              <a:spcAft>
                <a:spcPts val="0"/>
              </a:spcAft>
              <a:buClr>
                <a:srgbClr val="084260"/>
              </a:buClr>
              <a:buSzPts val="1100"/>
              <a:buNone/>
            </a:pPr>
            <a:endParaRPr lang="en-US"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Los miembros del club puede preservar su privacidad. No requiere el número de teléfono.</a:t>
            </a:r>
            <a:r>
              <a:rPr lang="en-US" sz="1400" dirty="0"/>
              <a:t>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Para los mayores es intuitivo. Para la juventud está de moda y para migrantes la app es internacional.</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Es sencillo mantenerla como canal de comunicación espontánea.</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La app cuenta con un </a:t>
            </a:r>
            <a:r>
              <a:rPr lang="es-ES" sz="1400" dirty="0" err="1"/>
              <a:t>chatbot</a:t>
            </a:r>
            <a:r>
              <a:rPr lang="es-ES" sz="1400" dirty="0"/>
              <a:t> que responde a las preguntas más frecuentes. Esto supone un uso más sencillo</a:t>
            </a:r>
            <a:r>
              <a:rPr lang="en-US" sz="1400" dirty="0"/>
              <a:t>. </a:t>
            </a:r>
          </a:p>
          <a:p>
            <a:pPr marL="0" lvl="0" indent="0" algn="just" rtl="0">
              <a:lnSpc>
                <a:spcPct val="100000"/>
              </a:lnSpc>
              <a:spcBef>
                <a:spcPts val="0"/>
              </a:spcBef>
              <a:spcAft>
                <a:spcPts val="0"/>
              </a:spcAft>
              <a:buClr>
                <a:srgbClr val="084260"/>
              </a:buClr>
              <a:buSzPts val="1100"/>
            </a:pPr>
            <a:endParaRPr lang="en-US" sz="1400" dirty="0"/>
          </a:p>
        </p:txBody>
      </p:sp>
      <p:sp>
        <p:nvSpPr>
          <p:cNvPr id="509" name="Google Shape;509;p8"/>
          <p:cNvSpPr txBox="1">
            <a:spLocks noGrp="1"/>
          </p:cNvSpPr>
          <p:nvPr>
            <p:ph type="body" idx="4"/>
          </p:nvPr>
        </p:nvSpPr>
        <p:spPr>
          <a:xfrm>
            <a:off x="4118182" y="3163486"/>
            <a:ext cx="3019010" cy="7143384"/>
          </a:xfrm>
          <a:prstGeom prst="rect">
            <a:avLst/>
          </a:prstGeom>
          <a:noFill/>
          <a:ln>
            <a:noFill/>
          </a:ln>
        </p:spPr>
        <p:txBody>
          <a:bodyPr spcFirstLastPara="1" wrap="square" lIns="91425" tIns="45700" rIns="91425" bIns="45700" anchor="t" anchorCtr="0">
            <a:noAutofit/>
          </a:bodyPr>
          <a:lstStyle/>
          <a:p>
            <a:pPr marL="0" indent="0"/>
            <a:r>
              <a:rPr lang="es-ES" sz="1400" dirty="0"/>
              <a:t>También hay un grupo de BESTIE en Facebook. Incluso estos canales pueden fomentar la relación entre clubs de distintas localidades y países.</a:t>
            </a:r>
          </a:p>
          <a:p>
            <a:pPr marL="0" lvl="0" indent="0" algn="just" rtl="0">
              <a:lnSpc>
                <a:spcPct val="100000"/>
              </a:lnSpc>
              <a:spcBef>
                <a:spcPts val="0"/>
              </a:spcBef>
              <a:spcAft>
                <a:spcPts val="0"/>
              </a:spcAft>
              <a:buClr>
                <a:srgbClr val="084260"/>
              </a:buClr>
              <a:buSzPts val="1100"/>
              <a:buNone/>
            </a:pPr>
            <a:endParaRPr lang="es-ES" sz="1400" b="1" dirty="0"/>
          </a:p>
          <a:p>
            <a:pPr marL="0" lvl="0" indent="0" algn="just" rtl="0">
              <a:lnSpc>
                <a:spcPct val="100000"/>
              </a:lnSpc>
              <a:spcBef>
                <a:spcPts val="0"/>
              </a:spcBef>
              <a:spcAft>
                <a:spcPts val="0"/>
              </a:spcAft>
              <a:buClr>
                <a:srgbClr val="084260"/>
              </a:buClr>
              <a:buSzPts val="1100"/>
              <a:buNone/>
            </a:pPr>
            <a:r>
              <a:rPr lang="es-ES" sz="1400" b="1" dirty="0"/>
              <a:t>Esto es útil para compartir actividades del club para enganchar a los miembros y mantener el grupo activo.</a:t>
            </a:r>
            <a:endParaRPr lang="en-US" sz="1400" dirty="0"/>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s-ES" sz="1400" dirty="0"/>
              <a:t>Asegúrate que los participantes tengan una razón para volver.</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s-ES" sz="1400" dirty="0"/>
              <a:t>Dan pie a aprender nuevas habilidades como proyecto personal. Por ejemplo, si dos miembros deciden aprender juntos cómo editar videos. </a:t>
            </a:r>
          </a:p>
          <a:p>
            <a:pPr marL="0" lvl="0" indent="0" algn="just" rtl="0">
              <a:lnSpc>
                <a:spcPct val="100000"/>
              </a:lnSpc>
              <a:spcBef>
                <a:spcPts val="0"/>
              </a:spcBef>
              <a:spcAft>
                <a:spcPts val="0"/>
              </a:spcAft>
              <a:buClr>
                <a:srgbClr val="084260"/>
              </a:buClr>
              <a:buSzPts val="1100"/>
              <a:buNone/>
            </a:pPr>
            <a:endParaRPr lang="es-ES" sz="1400" dirty="0"/>
          </a:p>
          <a:p>
            <a:pPr marL="0" lvl="0" indent="0" algn="just" rtl="0">
              <a:lnSpc>
                <a:spcPct val="100000"/>
              </a:lnSpc>
              <a:spcBef>
                <a:spcPts val="0"/>
              </a:spcBef>
              <a:spcAft>
                <a:spcPts val="0"/>
              </a:spcAft>
              <a:buClr>
                <a:srgbClr val="084260"/>
              </a:buClr>
              <a:buSzPts val="1100"/>
              <a:buNone/>
            </a:pPr>
            <a:r>
              <a:rPr lang="es-ES" sz="1400" dirty="0"/>
              <a:t>Esto supone una razón para que vuelvan en la próxima sesión.</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s-ES" sz="1400" dirty="0"/>
              <a:t>Asegúrate que los miembros se vayan con un sentimiento de haber logrado mejorar. Trata las dudas que puedan no haberse respondido, etc.</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s-ES" sz="1400" dirty="0"/>
              <a:t>El club es un espacio donde hacer nuevos amigos y crear nuevos vínculos de cuidado.</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s-ES" sz="1400" dirty="0"/>
              <a:t>No interrumpas conversaciones o impongas tus dinámicas sobre las que surjan, para una socialización natural.</a:t>
            </a:r>
            <a:endParaRPr lang="en-US" sz="1400" dirty="0"/>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s-ES" dirty="0"/>
              <a:t>3.5. </a:t>
            </a:r>
            <a:r>
              <a:rPr lang="es-ES" dirty="0" err="1"/>
              <a:t>Maintaining</a:t>
            </a:r>
            <a:r>
              <a:rPr lang="es-ES" dirty="0"/>
              <a:t> </a:t>
            </a:r>
            <a:r>
              <a:rPr lang="es-ES" dirty="0" err="1"/>
              <a:t>the</a:t>
            </a:r>
            <a:r>
              <a:rPr lang="es-ES" dirty="0"/>
              <a:t> </a:t>
            </a:r>
            <a:r>
              <a:rPr lang="es-ES" dirty="0" err="1"/>
              <a:t>group</a:t>
            </a:r>
            <a:r>
              <a:rPr lang="es-ES" dirty="0"/>
              <a:t> </a:t>
            </a:r>
            <a:r>
              <a:rPr lang="es-ES" dirty="0" err="1"/>
              <a:t>together</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19</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Tree>
    <p:extLst>
      <p:ext uri="{BB962C8B-B14F-4D97-AF65-F5344CB8AC3E}">
        <p14:creationId xmlns:p14="http://schemas.microsoft.com/office/powerpoint/2010/main" val="161933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01</a:t>
            </a:r>
            <a:endParaRPr/>
          </a:p>
        </p:txBody>
      </p:sp>
      <p:sp>
        <p:nvSpPr>
          <p:cNvPr id="457" name="Google Shape;457;p3"/>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INTRODUCCIÓN</a:t>
            </a:r>
            <a:endParaRPr dirty="0"/>
          </a:p>
        </p:txBody>
      </p:sp>
      <p:sp>
        <p:nvSpPr>
          <p:cNvPr id="458" name="Google Shape;458;p3"/>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02</a:t>
            </a:r>
            <a:endParaRPr/>
          </a:p>
        </p:txBody>
      </p:sp>
      <p:sp>
        <p:nvSpPr>
          <p:cNvPr id="459" name="Google Shape;459;p3"/>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FORMACIÓN DEL CLUB</a:t>
            </a:r>
            <a:endParaRPr dirty="0"/>
          </a:p>
        </p:txBody>
      </p:sp>
      <p:sp>
        <p:nvSpPr>
          <p:cNvPr id="460" name="Google Shape;460;p3"/>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03</a:t>
            </a:r>
            <a:endParaRPr/>
          </a:p>
        </p:txBody>
      </p:sp>
      <p:sp>
        <p:nvSpPr>
          <p:cNvPr id="461" name="Google Shape;461;p3"/>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PUESTA EN MARCHA DEL CLUB COMUNITARIO</a:t>
            </a:r>
            <a:endParaRPr dirty="0"/>
          </a:p>
        </p:txBody>
      </p:sp>
      <p:sp>
        <p:nvSpPr>
          <p:cNvPr id="462" name="Google Shape;462;p3"/>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04</a:t>
            </a:r>
            <a:endParaRPr/>
          </a:p>
        </p:txBody>
      </p:sp>
      <p:sp>
        <p:nvSpPr>
          <p:cNvPr id="463" name="Google Shape;463;p3"/>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HERRAMIENTAS DIGITALES DE APOYO AL CLUB</a:t>
            </a:r>
            <a:endParaRPr dirty="0"/>
          </a:p>
        </p:txBody>
      </p:sp>
      <p:sp>
        <p:nvSpPr>
          <p:cNvPr id="464" name="Google Shape;464;p3"/>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500"/>
              <a:buNone/>
            </a:pPr>
            <a:r>
              <a:rPr lang="en-US" dirty="0" err="1"/>
              <a:t>contenidos</a:t>
            </a:r>
            <a:endParaRPr dirty="0"/>
          </a:p>
        </p:txBody>
      </p:sp>
      <p:sp>
        <p:nvSpPr>
          <p:cNvPr id="466" name="Google Shape;466;p3"/>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¡CONTÁCTANOS!</a:t>
            </a:r>
          </a:p>
        </p:txBody>
      </p:sp>
      <p:sp>
        <p:nvSpPr>
          <p:cNvPr id="469" name="Google Shape;469;p3"/>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a:t>
            </a:fld>
            <a:endParaRPr sz="700" b="0" i="0">
              <a:solidFill>
                <a:srgbClr val="59595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20</a:t>
            </a:fld>
            <a:endParaRPr/>
          </a:p>
        </p:txBody>
      </p:sp>
      <p:sp>
        <p:nvSpPr>
          <p:cNvPr id="557" name="Google Shape;557;p13"/>
          <p:cNvSpPr txBox="1">
            <a:spLocks noGrp="1"/>
          </p:cNvSpPr>
          <p:nvPr>
            <p:ph type="body" idx="3"/>
          </p:nvPr>
        </p:nvSpPr>
        <p:spPr>
          <a:xfrm>
            <a:off x="1652469" y="836194"/>
            <a:ext cx="4254736" cy="64106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200"/>
              <a:buNone/>
            </a:pPr>
            <a:r>
              <a:rPr lang="en-US" b="0" dirty="0"/>
              <a:t>NO HAY LÍMITES NI BARRERAS </a:t>
            </a:r>
          </a:p>
          <a:p>
            <a:pPr marL="0" lvl="0" indent="0" algn="ctr" rtl="0">
              <a:lnSpc>
                <a:spcPct val="100000"/>
              </a:lnSpc>
              <a:spcBef>
                <a:spcPts val="0"/>
              </a:spcBef>
              <a:spcAft>
                <a:spcPts val="0"/>
              </a:spcAft>
              <a:buClr>
                <a:schemeClr val="lt1"/>
              </a:buClr>
              <a:buSzPts val="2200"/>
              <a:buNone/>
            </a:pPr>
            <a:r>
              <a:rPr lang="en-US" b="0" dirty="0"/>
              <a:t>EN LA ERA DIGITAL. </a:t>
            </a:r>
            <a:endParaRPr dirty="0"/>
          </a:p>
          <a:p>
            <a:pPr marL="0" lvl="0" indent="0" algn="ctr" rtl="0">
              <a:lnSpc>
                <a:spcPct val="100000"/>
              </a:lnSpc>
              <a:spcBef>
                <a:spcPts val="2267"/>
              </a:spcBef>
              <a:spcAft>
                <a:spcPts val="0"/>
              </a:spcAft>
              <a:buClr>
                <a:schemeClr val="lt1"/>
              </a:buClr>
              <a:buSzPts val="2200"/>
              <a:buNone/>
            </a:pPr>
            <a:endParaRPr b="0" dirty="0"/>
          </a:p>
        </p:txBody>
      </p:sp>
      <p:sp>
        <p:nvSpPr>
          <p:cNvPr id="558" name="Google Shape;558;p13"/>
          <p:cNvSpPr txBox="1">
            <a:spLocks noGrp="1"/>
          </p:cNvSpPr>
          <p:nvPr>
            <p:ph type="body" idx="4"/>
          </p:nvPr>
        </p:nvSpPr>
        <p:spPr>
          <a:xfrm>
            <a:off x="608527" y="1671841"/>
            <a:ext cx="6319558" cy="123444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600"/>
              <a:buNone/>
            </a:pPr>
            <a:r>
              <a:rPr lang="en-US" b="1" i="0"/>
              <a:t>Karim Rashid</a:t>
            </a:r>
            <a:endParaRPr b="1" i="0"/>
          </a:p>
        </p:txBody>
      </p:sp>
      <p:pic>
        <p:nvPicPr>
          <p:cNvPr id="559" name="Google Shape;559;p13"/>
          <p:cNvPicPr preferRelativeResize="0">
            <a:picLocks noGrp="1"/>
          </p:cNvPicPr>
          <p:nvPr>
            <p:ph type="pic" idx="2"/>
          </p:nvPr>
        </p:nvPicPr>
        <p:blipFill rotWithShape="1">
          <a:blip r:embed="rId3">
            <a:alphaModFix/>
          </a:blip>
          <a:srcRect t="16667" b="16666"/>
          <a:stretch/>
        </p:blipFill>
        <p:spPr>
          <a:xfrm>
            <a:off x="1273455" y="2583990"/>
            <a:ext cx="5035826" cy="5035826"/>
          </a:xfrm>
          <a:prstGeom prst="rect">
            <a:avLst/>
          </a:prstGeom>
          <a:noFill/>
          <a:ln>
            <a:noFill/>
          </a:ln>
        </p:spPr>
      </p:pic>
      <p:grpSp>
        <p:nvGrpSpPr>
          <p:cNvPr id="560" name="Google Shape;560;p13"/>
          <p:cNvGrpSpPr/>
          <p:nvPr/>
        </p:nvGrpSpPr>
        <p:grpSpPr>
          <a:xfrm>
            <a:off x="5775859" y="3905521"/>
            <a:ext cx="1487826" cy="1083162"/>
            <a:chOff x="3400450" y="986392"/>
            <a:chExt cx="1487826" cy="1083162"/>
          </a:xfrm>
        </p:grpSpPr>
        <p:sp>
          <p:nvSpPr>
            <p:cNvPr id="561" name="Google Shape;561;p1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62" name="Google Shape;562;p1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 name="Google Shape;580;p15">
            <a:extLst>
              <a:ext uri="{FF2B5EF4-FFF2-40B4-BE49-F238E27FC236}">
                <a16:creationId xmlns:a16="http://schemas.microsoft.com/office/drawing/2014/main" id="{808018C6-E7E8-C70D-37B1-F079D89FABCE}"/>
              </a:ext>
            </a:extLst>
          </p:cNvPr>
          <p:cNvSpPr txBox="1">
            <a:spLocks noGrp="1"/>
          </p:cNvSpPr>
          <p:nvPr>
            <p:ph type="body" idx="1"/>
          </p:nvPr>
        </p:nvSpPr>
        <p:spPr>
          <a:xfrm>
            <a:off x="708024" y="8117393"/>
            <a:ext cx="6143625" cy="1612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s-ES" sz="1400" dirty="0"/>
              <a:t>Será siempre positivo comunicar los logros de BESTIE dentro del club. Para hacerlo hay dos formas:</a:t>
            </a:r>
          </a:p>
          <a:p>
            <a:pPr marL="0" lvl="0" indent="0" algn="just" rtl="0">
              <a:lnSpc>
                <a:spcPct val="100000"/>
              </a:lnSpc>
              <a:spcBef>
                <a:spcPts val="0"/>
              </a:spcBef>
              <a:spcAft>
                <a:spcPts val="0"/>
              </a:spcAft>
              <a:buClr>
                <a:schemeClr val="lt1"/>
              </a:buClr>
              <a:buSzPts val="1100"/>
              <a:buNone/>
            </a:pPr>
            <a:r>
              <a:rPr lang="en-US" sz="1400" dirty="0"/>
              <a:t> </a:t>
            </a:r>
          </a:p>
          <a:p>
            <a:pPr marL="285750" lvl="0" indent="-285750" algn="just" rtl="0">
              <a:lnSpc>
                <a:spcPct val="100000"/>
              </a:lnSpc>
              <a:spcBef>
                <a:spcPts val="0"/>
              </a:spcBef>
              <a:spcAft>
                <a:spcPts val="0"/>
              </a:spcAft>
              <a:buClr>
                <a:srgbClr val="2B4A77"/>
              </a:buClr>
              <a:buSzPts val="1100"/>
              <a:buFont typeface="Arial" panose="020B0604020202020204" pitchFamily="34" charset="0"/>
              <a:buChar char="•"/>
            </a:pPr>
            <a:r>
              <a:rPr lang="en-US" sz="1400" b="1" dirty="0"/>
              <a:t>Online: </a:t>
            </a:r>
            <a:r>
              <a:rPr lang="es-ES" sz="1400" dirty="0"/>
              <a:t>A través de las redes sociales etiquetando el perfil de BESTIE en Facebook y/ o LinkedIn. Puedes hacerlo a través de </a:t>
            </a:r>
            <a:r>
              <a:rPr lang="es-ES" sz="1400" dirty="0" err="1"/>
              <a:t>Telegram</a:t>
            </a:r>
            <a:r>
              <a:rPr lang="es-ES" sz="1400" dirty="0"/>
              <a:t> o </a:t>
            </a:r>
            <a:r>
              <a:rPr lang="es-ES" sz="1400" dirty="0" err="1"/>
              <a:t>Whatsapp</a:t>
            </a:r>
            <a:r>
              <a:rPr lang="en-US" sz="1400" dirty="0"/>
              <a:t>.</a:t>
            </a:r>
          </a:p>
          <a:p>
            <a:pPr marL="285750" lvl="0" indent="-285750" algn="just" rtl="0">
              <a:lnSpc>
                <a:spcPct val="100000"/>
              </a:lnSpc>
              <a:spcBef>
                <a:spcPts val="0"/>
              </a:spcBef>
              <a:spcAft>
                <a:spcPts val="0"/>
              </a:spcAft>
              <a:buClr>
                <a:srgbClr val="2B4A77"/>
              </a:buClr>
              <a:buSzPts val="1100"/>
              <a:buFont typeface="Arial" panose="020B0604020202020204" pitchFamily="34" charset="0"/>
              <a:buChar char="•"/>
            </a:pPr>
            <a:r>
              <a:rPr lang="en-US" sz="1400" b="1" dirty="0"/>
              <a:t>Offline: </a:t>
            </a:r>
            <a:r>
              <a:rPr lang="es-ES" sz="1400" dirty="0"/>
              <a:t>Boca a boca o a través de anuncios en tablones públicos (en universidades, centros de día, vecindarios, asociaciones de migrantes, espacios de trabajo, etc.)</a:t>
            </a:r>
            <a:endParaRPr lang="en-US" sz="1400" dirty="0"/>
          </a:p>
        </p:txBody>
      </p:sp>
      <p:sp>
        <p:nvSpPr>
          <p:cNvPr id="8" name="Google Shape;582;p15">
            <a:extLst>
              <a:ext uri="{FF2B5EF4-FFF2-40B4-BE49-F238E27FC236}">
                <a16:creationId xmlns:a16="http://schemas.microsoft.com/office/drawing/2014/main" id="{243D2539-9F81-47C7-4C8A-245C2F931F89}"/>
              </a:ext>
            </a:extLst>
          </p:cNvPr>
          <p:cNvSpPr txBox="1">
            <a:spLocks/>
          </p:cNvSpPr>
          <p:nvPr/>
        </p:nvSpPr>
        <p:spPr>
          <a:xfrm>
            <a:off x="608527" y="7750442"/>
            <a:ext cx="2864232" cy="7048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buClr>
                <a:schemeClr val="lt1"/>
              </a:buClr>
              <a:buSzPts val="2200"/>
            </a:pPr>
            <a:r>
              <a:rPr lang="en-US" sz="1800" b="1" dirty="0">
                <a:solidFill>
                  <a:srgbClr val="E63275"/>
                </a:solidFill>
                <a:latin typeface="+mj-lt"/>
              </a:rPr>
              <a:t>3.6. </a:t>
            </a:r>
            <a:r>
              <a:rPr lang="en-US" sz="1800" b="1" dirty="0" err="1">
                <a:solidFill>
                  <a:srgbClr val="E63275"/>
                </a:solidFill>
                <a:latin typeface="+mj-lt"/>
              </a:rPr>
              <a:t>Comunicación</a:t>
            </a:r>
            <a:endParaRPr lang="en-US" sz="1800" b="1" dirty="0">
              <a:solidFill>
                <a:srgbClr val="E63275"/>
              </a:solidFill>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US" dirty="0"/>
              <a:t>NO HAY LÍMITES NI BARRERAS </a:t>
            </a:r>
          </a:p>
          <a:p>
            <a:pPr marL="0" lvl="0" indent="0" algn="ctr" rtl="0">
              <a:lnSpc>
                <a:spcPct val="100000"/>
              </a:lnSpc>
              <a:spcBef>
                <a:spcPts val="0"/>
              </a:spcBef>
              <a:spcAft>
                <a:spcPts val="0"/>
              </a:spcAft>
              <a:buClr>
                <a:schemeClr val="lt1"/>
              </a:buClr>
              <a:buSzPts val="1900"/>
              <a:buNone/>
            </a:pPr>
            <a:r>
              <a:rPr lang="en-US" dirty="0"/>
              <a:t>EN LA ERA DIGITAL.</a:t>
            </a:r>
            <a:endParaRPr dirty="0"/>
          </a:p>
        </p:txBody>
      </p:sp>
      <p:sp>
        <p:nvSpPr>
          <p:cNvPr id="546" name="Google Shape;546;p1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a:t>Karim Rashid</a:t>
            </a:r>
            <a:endParaRP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21</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3" name="Google Shape;567;p14">
            <a:extLst>
              <a:ext uri="{FF2B5EF4-FFF2-40B4-BE49-F238E27FC236}">
                <a16:creationId xmlns:a16="http://schemas.microsoft.com/office/drawing/2014/main" id="{5D8C406B-5FD8-31E5-AA66-16A375670FF9}"/>
              </a:ext>
            </a:extLst>
          </p:cNvPr>
          <p:cNvSpPr txBox="1">
            <a:spLocks/>
          </p:cNvSpPr>
          <p:nvPr/>
        </p:nvSpPr>
        <p:spPr>
          <a:xfrm>
            <a:off x="551287" y="3232921"/>
            <a:ext cx="3228550" cy="5263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s-ES" sz="1600" b="1" dirty="0">
                <a:solidFill>
                  <a:srgbClr val="E63275"/>
                </a:solidFill>
                <a:latin typeface="+mj-lt"/>
              </a:rPr>
              <a:t>3.7. Evaluación</a:t>
            </a:r>
          </a:p>
          <a:p>
            <a:pPr marL="0" indent="0" algn="l">
              <a:spcBef>
                <a:spcPts val="2267"/>
              </a:spcBef>
              <a:buSzPts val="2200"/>
            </a:pPr>
            <a:endParaRPr lang="es-ES" sz="1600" b="1" dirty="0">
              <a:latin typeface="+mj-lt"/>
            </a:endParaRPr>
          </a:p>
        </p:txBody>
      </p:sp>
      <p:sp>
        <p:nvSpPr>
          <p:cNvPr id="10" name="CuadroTexto 9">
            <a:extLst>
              <a:ext uri="{FF2B5EF4-FFF2-40B4-BE49-F238E27FC236}">
                <a16:creationId xmlns:a16="http://schemas.microsoft.com/office/drawing/2014/main" id="{3AFC9BC1-F501-295C-FD60-3AEA103E1430}"/>
              </a:ext>
            </a:extLst>
          </p:cNvPr>
          <p:cNvSpPr txBox="1"/>
          <p:nvPr/>
        </p:nvSpPr>
        <p:spPr>
          <a:xfrm>
            <a:off x="539236" y="3565377"/>
            <a:ext cx="6536812" cy="6555641"/>
          </a:xfrm>
          <a:prstGeom prst="rect">
            <a:avLst/>
          </a:prstGeom>
          <a:noFill/>
        </p:spPr>
        <p:txBody>
          <a:bodyPr wrap="square">
            <a:spAutoFit/>
          </a:bodyPr>
          <a:lstStyle/>
          <a:p>
            <a:pPr algn="just"/>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Todos debéis hacerlo después de cada sesión.</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s-ES" b="1" dirty="0">
                <a:solidFill>
                  <a:srgbClr val="305284"/>
                </a:solidFill>
                <a:latin typeface="Calibri" panose="020F0502020204030204" pitchFamily="34" charset="0"/>
                <a:ea typeface="Calibri" panose="020F0502020204030204" pitchFamily="34" charset="0"/>
                <a:cs typeface="Calibri" panose="020F0502020204030204" pitchFamily="34" charset="0"/>
              </a:rPr>
              <a:t>Evaluación de las competencias digitales y logros. </a:t>
            </a:r>
          </a:p>
          <a:p>
            <a:pPr algn="just">
              <a:buClr>
                <a:srgbClr val="2B4A77"/>
              </a:buClr>
            </a:pPr>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Toma la siguiente tabla como un ejemplo, deja espacios en blanco si a lo largo de la sesión no ha habido ningún progreso</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s-E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La columna “Objetivos” es sobre las metas de cada uno de los miembros, puede variar.</a:t>
            </a:r>
          </a:p>
          <a:p>
            <a:pPr algn="just"/>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La columna de progreso se refiere a todo lo hecho durante la sesión.</a:t>
            </a:r>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n-US" b="1" dirty="0" err="1">
                <a:solidFill>
                  <a:srgbClr val="305284"/>
                </a:solidFill>
                <a:latin typeface="Calibri" panose="020F0502020204030204" pitchFamily="34" charset="0"/>
                <a:ea typeface="Calibri" panose="020F0502020204030204" pitchFamily="34" charset="0"/>
                <a:cs typeface="Calibri" panose="020F0502020204030204" pitchFamily="34" charset="0"/>
              </a:rPr>
              <a:t>Evaluación</a:t>
            </a: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 de las </a:t>
            </a:r>
            <a:r>
              <a:rPr lang="en-US" b="1" dirty="0" err="1">
                <a:solidFill>
                  <a:srgbClr val="305284"/>
                </a:solidFill>
                <a:latin typeface="Calibri" panose="020F0502020204030204" pitchFamily="34" charset="0"/>
                <a:ea typeface="Calibri" panose="020F0502020204030204" pitchFamily="34" charset="0"/>
                <a:cs typeface="Calibri" panose="020F0502020204030204" pitchFamily="34" charset="0"/>
              </a:rPr>
              <a:t>dinámicas</a:t>
            </a: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a:t>
            </a:r>
          </a:p>
          <a:p>
            <a:pPr algn="just"/>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Para implicar a los miembros a asistir en las próximas reuniones, evaluad en conjunto las dinámicas que se han realizado en la sesión</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Te</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damos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algunas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ideas para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hacerla</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Crea una tabla con todas las cosas en las que los miembros se hayan sentido cómodos y las actitudes que no deberían volver a aparecer. Todos pueden participar y compartir sus sentimientos durante la sesión.</a:t>
            </a:r>
          </a:p>
          <a:p>
            <a:pPr marL="285750" indent="-285750" algn="just">
              <a:buFont typeface="Arial" panose="020B0604020202020204" pitchFamily="34" charset="0"/>
              <a:buChar char="•"/>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Pros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Ayuda a identificar las dinámicas que menos funcionan para no repetirlas.</a:t>
            </a:r>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Cons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s-ES" dirty="0">
                <a:solidFill>
                  <a:srgbClr val="305284"/>
                </a:solidFill>
                <a:latin typeface="Calibri" panose="020F0502020204030204" pitchFamily="34" charset="0"/>
                <a:ea typeface="Calibri" panose="020F0502020204030204" pitchFamily="34" charset="0"/>
                <a:cs typeface="Calibri" panose="020F0502020204030204" pitchFamily="34" charset="0"/>
              </a:rPr>
              <a:t>Quizá no todo el mundo se abra sobre cómo se ha sentido en la dinámica. </a:t>
            </a:r>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8" name="Tabla 17">
            <a:extLst>
              <a:ext uri="{FF2B5EF4-FFF2-40B4-BE49-F238E27FC236}">
                <a16:creationId xmlns:a16="http://schemas.microsoft.com/office/drawing/2014/main" id="{0C55D79B-D7F9-6131-56DB-1B4532E2A234}"/>
              </a:ext>
            </a:extLst>
          </p:cNvPr>
          <p:cNvGraphicFramePr>
            <a:graphicFrameLocks noGrp="1"/>
          </p:cNvGraphicFramePr>
          <p:nvPr>
            <p:extLst>
              <p:ext uri="{D42A27DB-BD31-4B8C-83A1-F6EECF244321}">
                <p14:modId xmlns:p14="http://schemas.microsoft.com/office/powerpoint/2010/main" val="3769942111"/>
              </p:ext>
            </p:extLst>
          </p:nvPr>
        </p:nvGraphicFramePr>
        <p:xfrm>
          <a:off x="970099" y="4894912"/>
          <a:ext cx="5675086" cy="2278744"/>
        </p:xfrm>
        <a:graphic>
          <a:graphicData uri="http://schemas.openxmlformats.org/drawingml/2006/table">
            <a:tbl>
              <a:tblPr bandRow="1"/>
              <a:tblGrid>
                <a:gridCol w="1115210">
                  <a:extLst>
                    <a:ext uri="{9D8B030D-6E8A-4147-A177-3AD203B41FA5}">
                      <a16:colId xmlns:a16="http://schemas.microsoft.com/office/drawing/2014/main" val="3546582990"/>
                    </a:ext>
                  </a:extLst>
                </a:gridCol>
                <a:gridCol w="1976332">
                  <a:extLst>
                    <a:ext uri="{9D8B030D-6E8A-4147-A177-3AD203B41FA5}">
                      <a16:colId xmlns:a16="http://schemas.microsoft.com/office/drawing/2014/main" val="527744872"/>
                    </a:ext>
                  </a:extLst>
                </a:gridCol>
                <a:gridCol w="2583544">
                  <a:extLst>
                    <a:ext uri="{9D8B030D-6E8A-4147-A177-3AD203B41FA5}">
                      <a16:colId xmlns:a16="http://schemas.microsoft.com/office/drawing/2014/main" val="1097377319"/>
                    </a:ext>
                  </a:extLst>
                </a:gridCol>
              </a:tblGrid>
              <a:tr h="231714">
                <a:tc>
                  <a:txBody>
                    <a:bodyPr/>
                    <a:lstStyle/>
                    <a:p>
                      <a:pPr algn="ctr">
                        <a:lnSpc>
                          <a:spcPct val="90000"/>
                        </a:lnSpc>
                      </a:pPr>
                      <a:r>
                        <a:rPr lang="en-GB" sz="1200" b="1" i="0" u="none" strike="noStrike" cap="none" dirty="0">
                          <a:solidFill>
                            <a:srgbClr val="E63275"/>
                          </a:solidFill>
                          <a:latin typeface="+mj-lt"/>
                          <a:ea typeface="Calibri"/>
                          <a:cs typeface="Calibri"/>
                          <a:sym typeface="Calibri"/>
                        </a:rPr>
                        <a:t>Member</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Objective</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Progress (If applicable)</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13496190"/>
                  </a:ext>
                </a:extLst>
              </a:tr>
              <a:tr h="408258">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Eugenia</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Publicar fotos en redes sociales</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Editó una foto hoy con la ayuda de Renata</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0533326"/>
                  </a:ext>
                </a:extLst>
              </a:tr>
              <a:tr h="540667">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Dan Ye</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Crear un buen perfil de LinkedIn</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Tradujo toda su experiencia profesional con la ayuda de Gregory</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00203211"/>
                  </a:ext>
                </a:extLst>
              </a:tr>
              <a:tr h="524336">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Gregory</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Poder hacer la declaración de la renta online</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17726936"/>
                  </a:ext>
                </a:extLst>
              </a:tr>
              <a:tr h="573769">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Omnia</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a:solidFill>
                            <a:srgbClr val="1F497D"/>
                          </a:solidFill>
                          <a:effectLst/>
                          <a:latin typeface="Calibri" panose="020F0502020204030204" pitchFamily="34" charset="0"/>
                          <a:ea typeface="Calibri" panose="020F0502020204030204" pitchFamily="34" charset="0"/>
                          <a:cs typeface="Calibri" panose="020F0502020204030204" pitchFamily="34" charset="0"/>
                        </a:rPr>
                        <a:t>Programar con Python</a:t>
                      </a:r>
                      <a:endParaRPr lang="es-ES" sz="1200" noProof="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s-ES" sz="1200" noProof="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Dan Ye le recomendó una serie de tutoriales interesantes</a:t>
                      </a:r>
                      <a:endParaRPr lang="es-ES" sz="1200" noProof="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639814"/>
                  </a:ext>
                </a:extLst>
              </a:tr>
            </a:tbl>
          </a:graphicData>
        </a:graphic>
      </p:graphicFrame>
    </p:spTree>
    <p:extLst>
      <p:ext uri="{BB962C8B-B14F-4D97-AF65-F5344CB8AC3E}">
        <p14:creationId xmlns:p14="http://schemas.microsoft.com/office/powerpoint/2010/main" val="395266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04</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HERRAMIENTAS DIGITALES DE APOYO AL CLUB</a:t>
            </a:r>
            <a:endParaRPr dirty="0"/>
          </a:p>
        </p:txBody>
      </p:sp>
    </p:spTree>
    <p:extLst>
      <p:ext uri="{BB962C8B-B14F-4D97-AF65-F5344CB8AC3E}">
        <p14:creationId xmlns:p14="http://schemas.microsoft.com/office/powerpoint/2010/main" val="3578990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3994888" y="1184464"/>
            <a:ext cx="2900913"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a:t>VIDEOPLATAFORMAS</a:t>
            </a:r>
          </a:p>
        </p:txBody>
      </p:sp>
      <p:sp>
        <p:nvSpPr>
          <p:cNvPr id="590" name="Google Shape;590;p16"/>
          <p:cNvSpPr txBox="1">
            <a:spLocks noGrp="1"/>
          </p:cNvSpPr>
          <p:nvPr>
            <p:ph type="body" idx="2"/>
          </p:nvPr>
        </p:nvSpPr>
        <p:spPr>
          <a:xfrm>
            <a:off x="4871789" y="1572890"/>
            <a:ext cx="2024011" cy="10953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s-ES" sz="1400" dirty="0"/>
              <a:t>Para videollamadas y sesiones híbridas puedes consultar: </a:t>
            </a:r>
            <a:r>
              <a:rPr lang="es-ES" sz="1400" dirty="0">
                <a:solidFill>
                  <a:schemeClr val="accent6">
                    <a:lumMod val="75000"/>
                  </a:schemeClr>
                </a:solidFill>
                <a:hlinkClick r:id="rId3">
                  <a:extLst>
                    <a:ext uri="{A12FA001-AC4F-418D-AE19-62706E023703}">
                      <ahyp:hlinkClr xmlns:ahyp="http://schemas.microsoft.com/office/drawing/2018/hyperlinkcolor" val="tx"/>
                    </a:ext>
                  </a:extLst>
                </a:hlinkClick>
              </a:rPr>
              <a:t>Microsoft </a:t>
            </a:r>
            <a:r>
              <a:rPr lang="es-ES" sz="1400" dirty="0" err="1">
                <a:solidFill>
                  <a:schemeClr val="accent6">
                    <a:lumMod val="75000"/>
                  </a:schemeClr>
                </a:solidFill>
                <a:hlinkClick r:id="rId3">
                  <a:extLst>
                    <a:ext uri="{A12FA001-AC4F-418D-AE19-62706E023703}">
                      <ahyp:hlinkClr xmlns:ahyp="http://schemas.microsoft.com/office/drawing/2018/hyperlinkcolor" val="tx"/>
                    </a:ext>
                  </a:extLst>
                </a:hlinkClick>
              </a:rPr>
              <a:t>Teams</a:t>
            </a:r>
            <a:r>
              <a:rPr lang="es-ES" sz="1400" dirty="0"/>
              <a:t>, </a:t>
            </a:r>
            <a:r>
              <a:rPr lang="es-ES" sz="1400" dirty="0">
                <a:solidFill>
                  <a:schemeClr val="accent6">
                    <a:lumMod val="75000"/>
                  </a:schemeClr>
                </a:solidFill>
                <a:hlinkClick r:id="rId4">
                  <a:extLst>
                    <a:ext uri="{A12FA001-AC4F-418D-AE19-62706E023703}">
                      <ahyp:hlinkClr xmlns:ahyp="http://schemas.microsoft.com/office/drawing/2018/hyperlinkcolor" val="tx"/>
                    </a:ext>
                  </a:extLst>
                </a:hlinkClick>
              </a:rPr>
              <a:t>Google </a:t>
            </a:r>
            <a:r>
              <a:rPr lang="es-ES" sz="1400" dirty="0" err="1">
                <a:solidFill>
                  <a:schemeClr val="accent6">
                    <a:lumMod val="75000"/>
                  </a:schemeClr>
                </a:solidFill>
                <a:hlinkClick r:id="rId4">
                  <a:extLst>
                    <a:ext uri="{A12FA001-AC4F-418D-AE19-62706E023703}">
                      <ahyp:hlinkClr xmlns:ahyp="http://schemas.microsoft.com/office/drawing/2018/hyperlinkcolor" val="tx"/>
                    </a:ext>
                  </a:extLst>
                </a:hlinkClick>
              </a:rPr>
              <a:t>Meet</a:t>
            </a:r>
            <a:r>
              <a:rPr lang="es-ES" sz="1400" dirty="0"/>
              <a:t>, </a:t>
            </a:r>
            <a:r>
              <a:rPr lang="es-ES" sz="1400" dirty="0" err="1">
                <a:solidFill>
                  <a:schemeClr val="accent6">
                    <a:lumMod val="75000"/>
                  </a:schemeClr>
                </a:solidFill>
                <a:hlinkClick r:id="rId5">
                  <a:extLst>
                    <a:ext uri="{A12FA001-AC4F-418D-AE19-62706E023703}">
                      <ahyp:hlinkClr xmlns:ahyp="http://schemas.microsoft.com/office/drawing/2018/hyperlinkcolor" val="tx"/>
                    </a:ext>
                  </a:extLst>
                </a:hlinkClick>
              </a:rPr>
              <a:t>Jitsi</a:t>
            </a:r>
            <a:r>
              <a:rPr lang="es-ES" sz="1400" dirty="0">
                <a:solidFill>
                  <a:schemeClr val="accent6">
                    <a:lumMod val="75000"/>
                  </a:schemeClr>
                </a:solidFill>
              </a:rPr>
              <a:t> </a:t>
            </a:r>
            <a:r>
              <a:rPr lang="es-ES" sz="1400" dirty="0">
                <a:solidFill>
                  <a:srgbClr val="2B4A77"/>
                </a:solidFill>
              </a:rPr>
              <a:t>o</a:t>
            </a:r>
            <a:r>
              <a:rPr lang="es-ES" sz="1400" dirty="0"/>
              <a:t> </a:t>
            </a:r>
            <a:r>
              <a:rPr lang="es-ES" sz="1400" dirty="0">
                <a:solidFill>
                  <a:schemeClr val="accent6">
                    <a:lumMod val="75000"/>
                  </a:schemeClr>
                </a:solidFill>
                <a:hlinkClick r:id="rId6">
                  <a:extLst>
                    <a:ext uri="{A12FA001-AC4F-418D-AE19-62706E023703}">
                      <ahyp:hlinkClr xmlns:ahyp="http://schemas.microsoft.com/office/drawing/2018/hyperlinkcolor" val="tx"/>
                    </a:ext>
                  </a:extLst>
                </a:hlinkClick>
              </a:rPr>
              <a:t>Zoom</a:t>
            </a:r>
            <a:endParaRPr lang="es-ES" sz="1400" dirty="0">
              <a:solidFill>
                <a:schemeClr val="accent6">
                  <a:lumMod val="75000"/>
                </a:schemeClr>
              </a:solidFill>
            </a:endParaRPr>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23</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7">
            <a:alphaModFix/>
          </a:blip>
          <a:srcRect l="41267" t="960" r="36359" b="882"/>
          <a:stretch/>
        </p:blipFill>
        <p:spPr>
          <a:xfrm>
            <a:off x="7559" y="188180"/>
            <a:ext cx="3354094" cy="9597862"/>
          </a:xfrm>
          <a:prstGeom prst="rect">
            <a:avLst/>
          </a:prstGeom>
          <a:solidFill>
            <a:srgbClr val="D8D8D8"/>
          </a:solidFill>
          <a:ln>
            <a:noFill/>
          </a:ln>
        </p:spPr>
      </p:pic>
      <p:sp>
        <p:nvSpPr>
          <p:cNvPr id="12" name="Google Shape;589;p16">
            <a:extLst>
              <a:ext uri="{FF2B5EF4-FFF2-40B4-BE49-F238E27FC236}">
                <a16:creationId xmlns:a16="http://schemas.microsoft.com/office/drawing/2014/main" id="{03E16915-B709-4085-F28D-A1107AB5026E}"/>
              </a:ext>
            </a:extLst>
          </p:cNvPr>
          <p:cNvSpPr txBox="1">
            <a:spLocks/>
          </p:cNvSpPr>
          <p:nvPr/>
        </p:nvSpPr>
        <p:spPr>
          <a:xfrm>
            <a:off x="4316398" y="3874871"/>
            <a:ext cx="2579403" cy="3602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spcBef>
                <a:spcPts val="0"/>
              </a:spcBef>
              <a:buSzPct val="100000"/>
            </a:pPr>
            <a:r>
              <a:rPr lang="en-GB" dirty="0"/>
              <a:t>CAPTACIÓN DE MIEMBROS</a:t>
            </a:r>
          </a:p>
        </p:txBody>
      </p:sp>
      <p:sp>
        <p:nvSpPr>
          <p:cNvPr id="13" name="Google Shape;590;p16">
            <a:extLst>
              <a:ext uri="{FF2B5EF4-FFF2-40B4-BE49-F238E27FC236}">
                <a16:creationId xmlns:a16="http://schemas.microsoft.com/office/drawing/2014/main" id="{51368887-FA1F-9070-3F2B-6E186280D8BB}"/>
              </a:ext>
            </a:extLst>
          </p:cNvPr>
          <p:cNvSpPr txBox="1">
            <a:spLocks/>
          </p:cNvSpPr>
          <p:nvPr/>
        </p:nvSpPr>
        <p:spPr>
          <a:xfrm>
            <a:off x="4843654" y="4581642"/>
            <a:ext cx="2024011"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en-US" sz="1400" dirty="0"/>
              <a:t>Para </a:t>
            </a:r>
            <a:r>
              <a:rPr lang="en-US" sz="1400" dirty="0" err="1"/>
              <a:t>encontrar</a:t>
            </a:r>
            <a:r>
              <a:rPr lang="en-US" sz="1400" dirty="0"/>
              <a:t> </a:t>
            </a:r>
            <a:r>
              <a:rPr lang="en-US" sz="1400" dirty="0" err="1"/>
              <a:t>nuevas</a:t>
            </a:r>
            <a:r>
              <a:rPr lang="en-US" sz="1400" dirty="0"/>
              <a:t> personas, </a:t>
            </a:r>
            <a:r>
              <a:rPr lang="en-US" sz="1400" dirty="0" err="1"/>
              <a:t>conscientes</a:t>
            </a:r>
            <a:r>
              <a:rPr lang="en-US" sz="1400" dirty="0"/>
              <a:t> y </a:t>
            </a:r>
            <a:r>
              <a:rPr lang="en-US" sz="1400" dirty="0" err="1"/>
              <a:t>dinamizadas</a:t>
            </a:r>
            <a:r>
              <a:rPr lang="en-US" sz="1400" dirty="0"/>
              <a:t>, que se </a:t>
            </a:r>
            <a:r>
              <a:rPr lang="en-US" sz="1400" dirty="0" err="1"/>
              <a:t>unan</a:t>
            </a:r>
            <a:r>
              <a:rPr lang="en-US" sz="1400" dirty="0"/>
              <a:t> al </a:t>
            </a:r>
            <a:r>
              <a:rPr lang="en-US" sz="1400" dirty="0" err="1"/>
              <a:t>grupo</a:t>
            </a:r>
            <a:r>
              <a:rPr lang="en-US" sz="1400" dirty="0"/>
              <a:t>: </a:t>
            </a:r>
          </a:p>
          <a:p>
            <a:pPr marL="0" indent="0" algn="just">
              <a:spcBef>
                <a:spcPts val="0"/>
              </a:spcBef>
            </a:pPr>
            <a:r>
              <a:rPr lang="en-US" sz="1400" dirty="0">
                <a:solidFill>
                  <a:schemeClr val="accent6">
                    <a:lumMod val="75000"/>
                  </a:schemeClr>
                </a:solidFill>
                <a:hlinkClick r:id="rId8">
                  <a:extLst>
                    <a:ext uri="{A12FA001-AC4F-418D-AE19-62706E023703}">
                      <ahyp:hlinkClr xmlns:ahyp="http://schemas.microsoft.com/office/drawing/2018/hyperlinkcolor" val="tx"/>
                    </a:ext>
                  </a:extLst>
                </a:hlinkClick>
              </a:rPr>
              <a:t>Empodera.org </a:t>
            </a:r>
            <a:endParaRPr lang="es-ES" sz="1400" dirty="0">
              <a:solidFill>
                <a:schemeClr val="accent6">
                  <a:lumMod val="75000"/>
                </a:schemeClr>
              </a:solidFill>
            </a:endParaRPr>
          </a:p>
        </p:txBody>
      </p:sp>
      <p:sp>
        <p:nvSpPr>
          <p:cNvPr id="14" name="Google Shape;589;p16">
            <a:extLst>
              <a:ext uri="{FF2B5EF4-FFF2-40B4-BE49-F238E27FC236}">
                <a16:creationId xmlns:a16="http://schemas.microsoft.com/office/drawing/2014/main" id="{BFF99069-9E39-4427-0339-73E332A5320D}"/>
              </a:ext>
            </a:extLst>
          </p:cNvPr>
          <p:cNvSpPr txBox="1">
            <a:spLocks/>
          </p:cNvSpPr>
          <p:nvPr/>
        </p:nvSpPr>
        <p:spPr>
          <a:xfrm>
            <a:off x="4365609" y="6589160"/>
            <a:ext cx="2530192" cy="3602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spcBef>
                <a:spcPts val="0"/>
              </a:spcBef>
              <a:buSzPct val="100000"/>
            </a:pPr>
            <a:r>
              <a:rPr lang="en-GB" dirty="0"/>
              <a:t>HERRAMIENTAS ORGANIZACIONALES</a:t>
            </a:r>
          </a:p>
        </p:txBody>
      </p:sp>
      <p:sp>
        <p:nvSpPr>
          <p:cNvPr id="15" name="Google Shape;590;p16">
            <a:extLst>
              <a:ext uri="{FF2B5EF4-FFF2-40B4-BE49-F238E27FC236}">
                <a16:creationId xmlns:a16="http://schemas.microsoft.com/office/drawing/2014/main" id="{FA0AA022-CDFF-4333-5AA9-CF5E6102AC00}"/>
              </a:ext>
            </a:extLst>
          </p:cNvPr>
          <p:cNvSpPr txBox="1">
            <a:spLocks/>
          </p:cNvSpPr>
          <p:nvPr/>
        </p:nvSpPr>
        <p:spPr>
          <a:xfrm>
            <a:off x="4843654" y="7333288"/>
            <a:ext cx="2052147"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es-ES" sz="1400" dirty="0"/>
              <a:t>Para votar fecha y hora de las reuniones, puedes probar con </a:t>
            </a:r>
            <a:r>
              <a:rPr lang="es-ES" sz="1400" dirty="0">
                <a:solidFill>
                  <a:schemeClr val="accent6">
                    <a:lumMod val="75000"/>
                  </a:schemeClr>
                </a:solidFill>
                <a:hlinkClick r:id="rId9">
                  <a:extLst>
                    <a:ext uri="{A12FA001-AC4F-418D-AE19-62706E023703}">
                      <ahyp:hlinkClr xmlns:ahyp="http://schemas.microsoft.com/office/drawing/2018/hyperlinkcolor" val="tx"/>
                    </a:ext>
                  </a:extLst>
                </a:hlinkClick>
              </a:rPr>
              <a:t>Doodle.com</a:t>
            </a:r>
            <a:r>
              <a:rPr lang="es-ES" sz="1400" dirty="0">
                <a:solidFill>
                  <a:schemeClr val="accent6">
                    <a:lumMod val="75000"/>
                  </a:schemeClr>
                </a:solidFill>
              </a:rPr>
              <a:t>, </a:t>
            </a:r>
            <a:r>
              <a:rPr lang="es-ES" sz="1400" dirty="0"/>
              <a:t>intuitivo y no obligatorio para registrarse</a:t>
            </a:r>
          </a:p>
        </p:txBody>
      </p:sp>
      <p:sp>
        <p:nvSpPr>
          <p:cNvPr id="18" name="Google Shape;510;p8">
            <a:extLst>
              <a:ext uri="{FF2B5EF4-FFF2-40B4-BE49-F238E27FC236}">
                <a16:creationId xmlns:a16="http://schemas.microsoft.com/office/drawing/2014/main" id="{DFDA6573-4897-2502-8DA6-2F5AE0C16BFE}"/>
              </a:ext>
            </a:extLst>
          </p:cNvPr>
          <p:cNvSpPr txBox="1">
            <a:spLocks/>
          </p:cNvSpPr>
          <p:nvPr/>
        </p:nvSpPr>
        <p:spPr>
          <a:xfrm>
            <a:off x="4467198" y="9308595"/>
            <a:ext cx="2900913" cy="439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sz="1600" dirty="0">
                <a:latin typeface="+mj-lt"/>
              </a:rPr>
              <a:t>Más ideas </a:t>
            </a:r>
            <a:r>
              <a:rPr lang="en-US" sz="1600" dirty="0" err="1">
                <a:latin typeface="+mj-lt"/>
              </a:rPr>
              <a:t>en</a:t>
            </a:r>
            <a:r>
              <a:rPr lang="en-US" sz="1600" dirty="0">
                <a:latin typeface="+mj-lt"/>
              </a:rPr>
              <a:t> </a:t>
            </a:r>
            <a:r>
              <a:rPr lang="en-US" sz="1600" dirty="0" err="1">
                <a:latin typeface="+mj-lt"/>
              </a:rPr>
              <a:t>el</a:t>
            </a:r>
            <a:r>
              <a:rPr lang="en-US" sz="1600" dirty="0">
                <a:latin typeface="+mj-lt"/>
              </a:rPr>
              <a:t> Kit de </a:t>
            </a:r>
            <a:r>
              <a:rPr lang="en-US" sz="1600" dirty="0" err="1">
                <a:latin typeface="+mj-lt"/>
              </a:rPr>
              <a:t>herramientas</a:t>
            </a:r>
            <a:r>
              <a:rPr lang="en-US" sz="1600" dirty="0">
                <a:latin typeface="+mj-lt"/>
              </a:rPr>
              <a:t> BESTIE!</a:t>
            </a:r>
          </a:p>
          <a:p>
            <a:pPr marL="0" indent="0" algn="l">
              <a:buClr>
                <a:schemeClr val="lt1"/>
              </a:buClr>
              <a:buSzPts val="2200"/>
            </a:pPr>
            <a:endParaRPr lang="en-US" sz="1600" dirty="0">
              <a:latin typeface="+mj-lt"/>
            </a:endParaRPr>
          </a:p>
        </p:txBody>
      </p:sp>
    </p:spTree>
    <p:extLst>
      <p:ext uri="{BB962C8B-B14F-4D97-AF65-F5344CB8AC3E}">
        <p14:creationId xmlns:p14="http://schemas.microsoft.com/office/powerpoint/2010/main" val="850554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7"/>
          <p:cNvPicPr preferRelativeResize="0">
            <a:picLocks noGrp="1"/>
          </p:cNvPicPr>
          <p:nvPr>
            <p:ph type="pic" idx="2"/>
          </p:nvPr>
        </p:nvPicPr>
        <p:blipFill rotWithShape="1">
          <a:blip r:embed="rId3">
            <a:alphaModFix/>
          </a:blip>
          <a:srcRect l="3847" t="17688" r="31811" b="24739"/>
          <a:stretch/>
        </p:blipFill>
        <p:spPr>
          <a:xfrm>
            <a:off x="401638" y="393700"/>
            <a:ext cx="6716712" cy="9014859"/>
          </a:xfrm>
          <a:prstGeom prst="rect">
            <a:avLst/>
          </a:prstGeom>
          <a:solidFill>
            <a:srgbClr val="D8D8D8"/>
          </a:solidFill>
          <a:ln>
            <a:noFill/>
          </a:ln>
        </p:spPr>
      </p:pic>
      <p:sp>
        <p:nvSpPr>
          <p:cNvPr id="605" name="Google Shape;605;p1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606" name="Google Shape;606;p17"/>
          <p:cNvSpPr txBox="1">
            <a:spLocks noGrp="1"/>
          </p:cNvSpPr>
          <p:nvPr>
            <p:ph type="body" idx="1"/>
          </p:nvPr>
        </p:nvSpPr>
        <p:spPr>
          <a:xfrm>
            <a:off x="877562" y="2470404"/>
            <a:ext cx="2622902" cy="24307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s-ES" dirty="0"/>
              <a:t>NO HAY LÍMITES NI BARRERAS EN LA </a:t>
            </a:r>
          </a:p>
          <a:p>
            <a:pPr marL="0" lvl="0" indent="0" algn="ctr" rtl="0">
              <a:lnSpc>
                <a:spcPct val="100000"/>
              </a:lnSpc>
              <a:spcBef>
                <a:spcPts val="0"/>
              </a:spcBef>
              <a:spcAft>
                <a:spcPts val="0"/>
              </a:spcAft>
              <a:buClr>
                <a:schemeClr val="lt1"/>
              </a:buClr>
              <a:buSzPts val="1900"/>
              <a:buNone/>
            </a:pPr>
            <a:r>
              <a:rPr lang="es-ES" dirty="0"/>
              <a:t>ERA DIGITAL.</a:t>
            </a:r>
            <a:endParaRPr dirty="0"/>
          </a:p>
          <a:p>
            <a:pPr marL="0" lvl="0" indent="0" algn="ctr" rtl="0">
              <a:lnSpc>
                <a:spcPct val="100000"/>
              </a:lnSpc>
              <a:spcBef>
                <a:spcPts val="2267"/>
              </a:spcBef>
              <a:spcAft>
                <a:spcPts val="0"/>
              </a:spcAft>
              <a:buClr>
                <a:schemeClr val="lt1"/>
              </a:buClr>
              <a:buSzPts val="1900"/>
              <a:buNone/>
            </a:pPr>
            <a:endParaRPr dirty="0"/>
          </a:p>
        </p:txBody>
      </p:sp>
      <p:sp>
        <p:nvSpPr>
          <p:cNvPr id="607" name="Google Shape;607;p17"/>
          <p:cNvSpPr txBox="1">
            <a:spLocks noGrp="1"/>
          </p:cNvSpPr>
          <p:nvPr>
            <p:ph type="body" idx="3"/>
          </p:nvPr>
        </p:nvSpPr>
        <p:spPr>
          <a:xfrm>
            <a:off x="681673" y="4435474"/>
            <a:ext cx="3098164" cy="46565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a:t>Karim Rashid</a:t>
            </a:r>
            <a:endParaRPr/>
          </a:p>
          <a:p>
            <a:pPr marL="0" lvl="0" indent="0" algn="ctr" rtl="0">
              <a:lnSpc>
                <a:spcPct val="100000"/>
              </a:lnSpc>
              <a:spcBef>
                <a:spcPts val="0"/>
              </a:spcBef>
              <a:spcAft>
                <a:spcPts val="0"/>
              </a:spcAft>
              <a:buClr>
                <a:schemeClr val="lt1"/>
              </a:buClr>
              <a:buSzPts val="1100"/>
              <a:buNone/>
            </a:pPr>
            <a:endParaRPr/>
          </a:p>
        </p:txBody>
      </p:sp>
      <p:grpSp>
        <p:nvGrpSpPr>
          <p:cNvPr id="608" name="Google Shape;608;p17"/>
          <p:cNvGrpSpPr/>
          <p:nvPr/>
        </p:nvGrpSpPr>
        <p:grpSpPr>
          <a:xfrm>
            <a:off x="3759994" y="1590415"/>
            <a:ext cx="1487826" cy="1083162"/>
            <a:chOff x="3400450" y="986392"/>
            <a:chExt cx="1487826" cy="1083162"/>
          </a:xfrm>
        </p:grpSpPr>
        <p:sp>
          <p:nvSpPr>
            <p:cNvPr id="609" name="Google Shape;609;p1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610" name="Google Shape;610;p1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611" name="Google Shape;611;p17"/>
          <p:cNvSpPr/>
          <p:nvPr/>
        </p:nvSpPr>
        <p:spPr>
          <a:xfrm>
            <a:off x="4251184" y="6247464"/>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lt1"/>
              </a:buClr>
              <a:buSzPts val="2200"/>
              <a:buNone/>
            </a:pPr>
            <a:r>
              <a:rPr lang="en-US" dirty="0"/>
              <a:t>www.</a:t>
            </a:r>
            <a:r>
              <a:rPr lang="en-US" b="1" dirty="0"/>
              <a:t> bestieproject</a:t>
            </a:r>
            <a:r>
              <a:rPr lang="en-US" dirty="0"/>
              <a:t>.eu</a:t>
            </a:r>
            <a:endParaRPr dirty="0"/>
          </a:p>
        </p:txBody>
      </p:sp>
      <p:sp>
        <p:nvSpPr>
          <p:cNvPr id="617" name="Google Shape;617;p1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10B1A2"/>
              </a:buClr>
              <a:buSzPts val="2000"/>
              <a:buNone/>
            </a:pPr>
            <a:r>
              <a:rPr lang="en-US" dirty="0" err="1"/>
              <a:t>Sigue</a:t>
            </a:r>
            <a:r>
              <a:rPr lang="en-US" dirty="0"/>
              <a:t> </a:t>
            </a:r>
            <a:r>
              <a:rPr lang="en-US" dirty="0" err="1"/>
              <a:t>nuestro</a:t>
            </a:r>
            <a:r>
              <a:rPr lang="en-US" dirty="0"/>
              <a:t> </a:t>
            </a:r>
            <a:r>
              <a:rPr lang="en-US" dirty="0" err="1"/>
              <a:t>viaje</a:t>
            </a:r>
            <a:endParaRPr dirty="0"/>
          </a:p>
        </p:txBody>
      </p:sp>
      <p:grpSp>
        <p:nvGrpSpPr>
          <p:cNvPr id="619" name="Google Shape;619;p18"/>
          <p:cNvGrpSpPr/>
          <p:nvPr/>
        </p:nvGrpSpPr>
        <p:grpSpPr>
          <a:xfrm>
            <a:off x="6254705" y="9619516"/>
            <a:ext cx="280634" cy="280634"/>
            <a:chOff x="1950027" y="2499889"/>
            <a:chExt cx="850463" cy="850463"/>
          </a:xfrm>
        </p:grpSpPr>
        <p:sp>
          <p:nvSpPr>
            <p:cNvPr id="620" name="Google Shape;620;p18"/>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21" name="Google Shape;621;p18"/>
            <p:cNvGrpSpPr/>
            <p:nvPr/>
          </p:nvGrpSpPr>
          <p:grpSpPr>
            <a:xfrm>
              <a:off x="2107521" y="2657382"/>
              <a:ext cx="535476" cy="535477"/>
              <a:chOff x="2107521" y="2657382"/>
              <a:chExt cx="535476" cy="535477"/>
            </a:xfrm>
          </p:grpSpPr>
          <p:sp>
            <p:nvSpPr>
              <p:cNvPr id="622" name="Google Shape;622;p18"/>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8"/>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8"/>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625" name="Google Shape;625;p18"/>
          <p:cNvGrpSpPr/>
          <p:nvPr/>
        </p:nvGrpSpPr>
        <p:grpSpPr>
          <a:xfrm>
            <a:off x="5562474" y="9619516"/>
            <a:ext cx="280634" cy="280634"/>
            <a:chOff x="-147782" y="2499889"/>
            <a:chExt cx="850463" cy="850463"/>
          </a:xfrm>
        </p:grpSpPr>
        <p:sp>
          <p:nvSpPr>
            <p:cNvPr id="626" name="Google Shape;626;p18"/>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18"/>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28" name="Google Shape;628;p18"/>
          <p:cNvGrpSpPr/>
          <p:nvPr/>
        </p:nvGrpSpPr>
        <p:grpSpPr>
          <a:xfrm>
            <a:off x="6600613" y="9619516"/>
            <a:ext cx="280634" cy="280634"/>
            <a:chOff x="2998302" y="2499889"/>
            <a:chExt cx="850463" cy="850463"/>
          </a:xfrm>
        </p:grpSpPr>
        <p:sp>
          <p:nvSpPr>
            <p:cNvPr id="629" name="Google Shape;629;p18"/>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18"/>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1" name="Google Shape;631;p18"/>
          <p:cNvGrpSpPr/>
          <p:nvPr/>
        </p:nvGrpSpPr>
        <p:grpSpPr>
          <a:xfrm>
            <a:off x="5216567" y="9619516"/>
            <a:ext cx="280634" cy="280842"/>
            <a:chOff x="-1196056" y="2499889"/>
            <a:chExt cx="850463" cy="851092"/>
          </a:xfrm>
        </p:grpSpPr>
        <p:sp>
          <p:nvSpPr>
            <p:cNvPr id="632" name="Google Shape;632;p18"/>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8"/>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4" name="Google Shape;634;p18"/>
          <p:cNvGrpSpPr/>
          <p:nvPr/>
        </p:nvGrpSpPr>
        <p:grpSpPr>
          <a:xfrm>
            <a:off x="5908590" y="9619516"/>
            <a:ext cx="280634" cy="280634"/>
            <a:chOff x="5339337" y="8702010"/>
            <a:chExt cx="280634" cy="280634"/>
          </a:xfrm>
        </p:grpSpPr>
        <p:sp>
          <p:nvSpPr>
            <p:cNvPr id="635" name="Google Shape;635;p18"/>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6" name="Google Shape;636;p18"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grpSp>
        <p:nvGrpSpPr>
          <p:cNvPr id="637" name="Google Shape;637;p18"/>
          <p:cNvGrpSpPr/>
          <p:nvPr/>
        </p:nvGrpSpPr>
        <p:grpSpPr>
          <a:xfrm>
            <a:off x="245648" y="5190857"/>
            <a:ext cx="4705438" cy="2867812"/>
            <a:chOff x="1950804" y="3053151"/>
            <a:chExt cx="5608871" cy="3418425"/>
          </a:xfrm>
        </p:grpSpPr>
        <p:pic>
          <p:nvPicPr>
            <p:cNvPr id="638" name="Google Shape;638;p18"/>
            <p:cNvPicPr preferRelativeResize="0"/>
            <p:nvPr/>
          </p:nvPicPr>
          <p:blipFill rotWithShape="1">
            <a:blip r:embed="rId4">
              <a:alphaModFix/>
            </a:blip>
            <a:srcRect/>
            <a:stretch/>
          </p:blipFill>
          <p:spPr>
            <a:xfrm>
              <a:off x="1950804" y="3053151"/>
              <a:ext cx="5608871" cy="3418425"/>
            </a:xfrm>
            <a:prstGeom prst="rect">
              <a:avLst/>
            </a:prstGeom>
            <a:noFill/>
            <a:ln>
              <a:noFill/>
            </a:ln>
          </p:spPr>
        </p:pic>
        <p:sp>
          <p:nvSpPr>
            <p:cNvPr id="639" name="Google Shape;639;p18"/>
            <p:cNvSpPr/>
            <p:nvPr/>
          </p:nvSpPr>
          <p:spPr>
            <a:xfrm>
              <a:off x="2801073" y="3350555"/>
              <a:ext cx="3981692" cy="25232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18"/>
            <p:cNvSpPr txBox="1"/>
            <p:nvPr/>
          </p:nvSpPr>
          <p:spPr>
            <a:xfrm>
              <a:off x="2801073" y="4337414"/>
              <a:ext cx="3981692" cy="8914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dirty="0" err="1">
                  <a:solidFill>
                    <a:srgbClr val="000000"/>
                  </a:solidFill>
                  <a:latin typeface="Calibri"/>
                  <a:ea typeface="Calibri"/>
                  <a:cs typeface="Calibri"/>
                  <a:sym typeface="Calibri"/>
                  <a:hlinkClick r:id="rId5"/>
                </a:rPr>
                <a:t>Visita</a:t>
              </a:r>
              <a:r>
                <a:rPr lang="en-US" sz="1800" b="0" i="0" dirty="0">
                  <a:solidFill>
                    <a:srgbClr val="000000"/>
                  </a:solidFill>
                  <a:latin typeface="Calibri"/>
                  <a:ea typeface="Calibri"/>
                  <a:cs typeface="Calibri"/>
                  <a:sym typeface="Calibri"/>
                  <a:hlinkClick r:id="rId5"/>
                </a:rPr>
                <a:t> </a:t>
              </a:r>
              <a:r>
                <a:rPr lang="en-US" sz="1800" b="0" i="0" dirty="0" err="1">
                  <a:solidFill>
                    <a:srgbClr val="000000"/>
                  </a:solidFill>
                  <a:latin typeface="Calibri"/>
                  <a:ea typeface="Calibri"/>
                  <a:cs typeface="Calibri"/>
                  <a:sym typeface="Calibri"/>
                  <a:hlinkClick r:id="rId5"/>
                </a:rPr>
                <a:t>nuestra</a:t>
              </a:r>
              <a:r>
                <a:rPr lang="en-US" sz="1800" b="0" i="0" dirty="0">
                  <a:solidFill>
                    <a:srgbClr val="000000"/>
                  </a:solidFill>
                  <a:latin typeface="Calibri"/>
                  <a:ea typeface="Calibri"/>
                  <a:cs typeface="Calibri"/>
                  <a:sym typeface="Calibri"/>
                  <a:hlinkClick r:id="rId5"/>
                </a:rPr>
                <a:t> web</a:t>
              </a:r>
              <a:endParaRPr sz="1800" b="0" i="0" dirty="0">
                <a:solidFill>
                  <a:srgbClr val="000000"/>
                </a:solidFill>
                <a:latin typeface="Calibri"/>
                <a:ea typeface="Calibri"/>
                <a:cs typeface="Calibri"/>
                <a:sym typeface="Calibri"/>
              </a:endParaRPr>
            </a:p>
          </p:txBody>
        </p:sp>
      </p:grpSp>
      <p:sp>
        <p:nvSpPr>
          <p:cNvPr id="2" name="Google Shape;475;p4">
            <a:extLst>
              <a:ext uri="{FF2B5EF4-FFF2-40B4-BE49-F238E27FC236}">
                <a16:creationId xmlns:a16="http://schemas.microsoft.com/office/drawing/2014/main" id="{9862D7F1-BECB-BA05-6ED7-67DCC7EF0776}"/>
              </a:ext>
            </a:extLst>
          </p:cNvPr>
          <p:cNvSpPr txBox="1">
            <a:spLocks/>
          </p:cNvSpPr>
          <p:nvPr/>
        </p:nvSpPr>
        <p:spPr>
          <a:xfrm>
            <a:off x="2220687" y="3124029"/>
            <a:ext cx="3846286" cy="4695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spcBef>
                <a:spcPts val="0"/>
              </a:spcBef>
              <a:buClr>
                <a:schemeClr val="lt1"/>
              </a:buClr>
              <a:buSzPts val="3600"/>
            </a:pPr>
            <a:r>
              <a:rPr lang="en-US" sz="3600" dirty="0"/>
              <a:t>CONTÁCTANOS!</a:t>
            </a:r>
          </a:p>
        </p:txBody>
      </p:sp>
      <p:sp>
        <p:nvSpPr>
          <p:cNvPr id="7" name="CuadroTexto 6">
            <a:extLst>
              <a:ext uri="{FF2B5EF4-FFF2-40B4-BE49-F238E27FC236}">
                <a16:creationId xmlns:a16="http://schemas.microsoft.com/office/drawing/2014/main" id="{445BB51D-54E7-C07F-DAAB-071CD48B09DC}"/>
              </a:ext>
            </a:extLst>
          </p:cNvPr>
          <p:cNvSpPr txBox="1"/>
          <p:nvPr/>
        </p:nvSpPr>
        <p:spPr>
          <a:xfrm>
            <a:off x="5449908" y="7517547"/>
            <a:ext cx="2296886" cy="261610"/>
          </a:xfrm>
          <a:prstGeom prst="rect">
            <a:avLst/>
          </a:prstGeom>
          <a:noFill/>
        </p:spPr>
        <p:txBody>
          <a:bodyPr wrap="square">
            <a:spAutoFit/>
          </a:bodyPr>
          <a:lstStyle/>
          <a:p>
            <a:r>
              <a:rPr lang="en-GB" sz="1100" u="sng" dirty="0" err="1">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rPr>
              <a:t>Perfil</a:t>
            </a:r>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rPr>
              <a:t> Facebook BESTIE</a:t>
            </a:r>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GB"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a:t>01</a:t>
            </a:r>
            <a:endParaRPr/>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INTRODUCCIÓN</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16068" y="1773360"/>
            <a:ext cx="6526988" cy="372937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s-ES" sz="1400" dirty="0"/>
              <a:t>Esta guía te ayudará a crear un club comunitario. Estos clubes son espacios y reuniones en las que las personas que participan, aprenden y comparten conocimientos de forma inclusiva. </a:t>
            </a:r>
          </a:p>
          <a:p>
            <a:pPr marL="0" lvl="0" indent="0" algn="just" rtl="0">
              <a:lnSpc>
                <a:spcPct val="100000"/>
              </a:lnSpc>
              <a:spcBef>
                <a:spcPts val="0"/>
              </a:spcBef>
              <a:spcAft>
                <a:spcPts val="0"/>
              </a:spcAft>
              <a:buClr>
                <a:schemeClr val="lt1"/>
              </a:buClr>
              <a:buSzPts val="1100"/>
              <a:buNone/>
            </a:pPr>
            <a:endParaRPr lang="es-ES" sz="1400" dirty="0"/>
          </a:p>
          <a:p>
            <a:pPr marL="0" lvl="0" indent="0" algn="just" rtl="0">
              <a:lnSpc>
                <a:spcPct val="100000"/>
              </a:lnSpc>
              <a:spcBef>
                <a:spcPts val="0"/>
              </a:spcBef>
              <a:spcAft>
                <a:spcPts val="0"/>
              </a:spcAft>
              <a:buClr>
                <a:schemeClr val="lt1"/>
              </a:buClr>
              <a:buSzPts val="1100"/>
              <a:buNone/>
            </a:pPr>
            <a:r>
              <a:rPr lang="es-ES" sz="1400" dirty="0"/>
              <a:t>En estos clubs, personas con diferentes bagajes (mayores, jóvenes, migrantes) pasarán tiempo juntos y se ayudarán mutuamente y con tu asistencia en habilidades digitales. Queremos que estos clubes se fortalezcan y crezcan a medida que pasa el tiempo. </a:t>
            </a:r>
          </a:p>
          <a:p>
            <a:pPr marL="0" lvl="0" indent="0" algn="just" rtl="0">
              <a:lnSpc>
                <a:spcPct val="100000"/>
              </a:lnSpc>
              <a:spcBef>
                <a:spcPts val="0"/>
              </a:spcBef>
              <a:spcAft>
                <a:spcPts val="0"/>
              </a:spcAft>
              <a:buClr>
                <a:schemeClr val="lt1"/>
              </a:buClr>
              <a:buSzPts val="1100"/>
              <a:buNone/>
            </a:pPr>
            <a:endParaRPr lang="es-ES" sz="1400" dirty="0"/>
          </a:p>
          <a:p>
            <a:pPr marL="0" lvl="0" indent="0" algn="just" rtl="0">
              <a:lnSpc>
                <a:spcPct val="100000"/>
              </a:lnSpc>
              <a:spcBef>
                <a:spcPts val="0"/>
              </a:spcBef>
              <a:spcAft>
                <a:spcPts val="0"/>
              </a:spcAft>
              <a:buClr>
                <a:schemeClr val="lt1"/>
              </a:buClr>
              <a:buSzPts val="1100"/>
              <a:buNone/>
            </a:pPr>
            <a:r>
              <a:rPr lang="es-ES" sz="1400" dirty="0"/>
              <a:t>Interpreta esta guía como un borrador en el que puedes modificar cosas. Primero ten en cuenta tus circunstancias y las de tu grupo. Para reuniros podéis hacerlo de forma presencial o híbrida (algunos participantes online y otros presencial). </a:t>
            </a:r>
          </a:p>
          <a:p>
            <a:pPr marL="0" lvl="0" indent="0" algn="just" rtl="0">
              <a:lnSpc>
                <a:spcPct val="100000"/>
              </a:lnSpc>
              <a:spcBef>
                <a:spcPts val="0"/>
              </a:spcBef>
              <a:spcAft>
                <a:spcPts val="0"/>
              </a:spcAft>
              <a:buClr>
                <a:schemeClr val="lt1"/>
              </a:buClr>
              <a:buSzPts val="1100"/>
              <a:buNone/>
            </a:pPr>
            <a:endParaRPr lang="es-ES" sz="1400" dirty="0"/>
          </a:p>
          <a:p>
            <a:pPr marL="0" lvl="0" indent="0" algn="just" rtl="0">
              <a:lnSpc>
                <a:spcPct val="100000"/>
              </a:lnSpc>
              <a:spcBef>
                <a:spcPts val="0"/>
              </a:spcBef>
              <a:spcAft>
                <a:spcPts val="0"/>
              </a:spcAft>
              <a:buClr>
                <a:schemeClr val="lt1"/>
              </a:buClr>
              <a:buSzPts val="1100"/>
              <a:buNone/>
            </a:pPr>
            <a:r>
              <a:rPr lang="es-ES" sz="1400" dirty="0"/>
              <a:t>La composición del grupo es variable y flexible, pero ten en cuenta que buscamos la diversidad. Idealmente, el grupo está formado por personas jóvenes, mayores y migrantes. Queremos que estos colectivos aprendan habilidades digitales entre ellos y creen un vínculo entre sí más allá de las sesiones.</a:t>
            </a:r>
          </a:p>
        </p:txBody>
      </p:sp>
      <p:sp>
        <p:nvSpPr>
          <p:cNvPr id="500" name="Google Shape;500;p7"/>
          <p:cNvSpPr txBox="1">
            <a:spLocks noGrp="1"/>
          </p:cNvSpPr>
          <p:nvPr>
            <p:ph type="body" idx="2"/>
          </p:nvPr>
        </p:nvSpPr>
        <p:spPr>
          <a:xfrm>
            <a:off x="559612" y="6297405"/>
            <a:ext cx="3896274" cy="4807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n-GB" sz="1800" b="1" dirty="0">
                <a:solidFill>
                  <a:srgbClr val="EB2788"/>
                </a:solidFill>
                <a:effectLst/>
                <a:latin typeface="+mj-lt"/>
                <a:ea typeface="Arial" panose="020B0604020202020204" pitchFamily="34" charset="0"/>
              </a:rPr>
              <a:t>1.2. </a:t>
            </a:r>
            <a:r>
              <a:rPr lang="es-ES" sz="1800" b="1" dirty="0">
                <a:solidFill>
                  <a:srgbClr val="EB2788"/>
                </a:solidFill>
                <a:effectLst/>
                <a:latin typeface="+mj-lt"/>
                <a:ea typeface="Arial" panose="020B0604020202020204" pitchFamily="34" charset="0"/>
              </a:rPr>
              <a:t>Roles dentro del club</a:t>
            </a:r>
            <a:endParaRPr lang="en-US" sz="1800" b="1" dirty="0">
              <a:latin typeface="+mj-lt"/>
            </a:endParaRPr>
          </a:p>
        </p:txBody>
      </p:sp>
      <p:sp>
        <p:nvSpPr>
          <p:cNvPr id="502" name="Google Shape;502;p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1.1. ¿</a:t>
            </a:r>
            <a:r>
              <a:rPr lang="es-ES" dirty="0"/>
              <a:t>Qué es un club comunitario</a:t>
            </a:r>
            <a:r>
              <a:rPr lang="en-US" dirty="0"/>
              <a:t>?</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4</a:t>
            </a:fld>
            <a:endParaRPr sz="700" b="0" i="0">
              <a:solidFill>
                <a:srgbClr val="595959"/>
              </a:solidFill>
              <a:latin typeface="Calibri"/>
              <a:ea typeface="Calibri"/>
              <a:cs typeface="Calibri"/>
              <a:sym typeface="Calibri"/>
            </a:endParaRPr>
          </a:p>
        </p:txBody>
      </p:sp>
      <p:sp>
        <p:nvSpPr>
          <p:cNvPr id="4" name="Google Shape;501;p7">
            <a:extLst>
              <a:ext uri="{FF2B5EF4-FFF2-40B4-BE49-F238E27FC236}">
                <a16:creationId xmlns:a16="http://schemas.microsoft.com/office/drawing/2014/main" id="{A8449BCB-150E-AE9A-8E05-D931B79D7EDB}"/>
              </a:ext>
            </a:extLst>
          </p:cNvPr>
          <p:cNvSpPr txBox="1">
            <a:spLocks noGrp="1"/>
          </p:cNvSpPr>
          <p:nvPr>
            <p:ph type="body" idx="3"/>
          </p:nvPr>
        </p:nvSpPr>
        <p:spPr>
          <a:xfrm>
            <a:off x="370926" y="6560461"/>
            <a:ext cx="6505669" cy="1542856"/>
          </a:xfrm>
          <a:prstGeom prst="rect">
            <a:avLst/>
          </a:prstGeom>
          <a:noFill/>
          <a:ln>
            <a:noFill/>
          </a:ln>
        </p:spPr>
        <p:txBody>
          <a:bodyPr spcFirstLastPara="1" wrap="square" lIns="91425" tIns="45700" rIns="91425" bIns="45700" anchor="t" anchorCtr="0">
            <a:noAutofit/>
          </a:bodyPr>
          <a:lstStyle/>
          <a:p>
            <a:pPr marL="514350" indent="-285750" algn="just">
              <a:lnSpc>
                <a:spcPct val="90000"/>
              </a:lnSpc>
              <a:buFont typeface="Arial" panose="020B0604020202020204" pitchFamily="34" charset="0"/>
              <a:buChar char="•"/>
            </a:pPr>
            <a:r>
              <a:rPr lang="es-ES"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Facilitadores: </a:t>
            </a:r>
            <a:r>
              <a:rPr lang="es-ES"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Para este rol es necesario tener una actitud moderadora y proactiva. Necesitas </a:t>
            </a:r>
            <a:r>
              <a:rPr lang="es-ES" sz="1400" i="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mentorizar</a:t>
            </a:r>
            <a:r>
              <a:rPr lang="es-ES"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apoyar y ayudar a otras personas a desarrollar y expresar sus intereses y competencias. </a:t>
            </a:r>
          </a:p>
          <a:p>
            <a:pPr algn="just">
              <a:lnSpc>
                <a:spcPct val="90000"/>
              </a:lnSpc>
            </a:pPr>
            <a:r>
              <a:rPr lang="es-ES"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Esta guía te dará toda la información necesaria para saber cuales son los pasos para convertirte en facilitador y todos los trucos para crear un club comunitario.</a:t>
            </a:r>
          </a:p>
          <a:p>
            <a:pPr marL="514350" indent="-285750" algn="just">
              <a:lnSpc>
                <a:spcPct val="90000"/>
              </a:lnSpc>
              <a:buFont typeface="Arial" panose="020B0604020202020204" pitchFamily="34" charset="0"/>
              <a:buChar char="•"/>
            </a:pPr>
            <a:r>
              <a:rPr lang="es-ES"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Miembros: </a:t>
            </a:r>
            <a:r>
              <a:rPr lang="es-ES"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toda persona que atienda al club. Se espera que participen de forma activa. Su motivación debe nacer de la curiosidad, necesidad y de su propia experiencia. </a:t>
            </a:r>
          </a:p>
          <a:p>
            <a:pPr algn="just">
              <a:lnSpc>
                <a:spcPct val="90000"/>
              </a:lnSpc>
            </a:pPr>
            <a:r>
              <a:rPr lang="es-ES"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Los miembros pueden ser en alguna dinámica portavoces, si ésta lo requiere. Pero este rol no puede ser siempre la misma persona.</a:t>
            </a:r>
            <a:endParaRPr lang="en-US" sz="1400" i="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
          <p:cNvSpPr txBox="1">
            <a:spLocks noGrp="1"/>
          </p:cNvSpPr>
          <p:nvPr>
            <p:ph type="body" idx="1"/>
          </p:nvPr>
        </p:nvSpPr>
        <p:spPr>
          <a:xfrm>
            <a:off x="985673" y="981807"/>
            <a:ext cx="2426950" cy="263882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US" dirty="0"/>
              <a:t>NO HAY LÍMITES </a:t>
            </a:r>
          </a:p>
          <a:p>
            <a:pPr marL="0" lvl="0" indent="0" algn="ctr" rtl="0">
              <a:lnSpc>
                <a:spcPct val="100000"/>
              </a:lnSpc>
              <a:spcBef>
                <a:spcPts val="0"/>
              </a:spcBef>
              <a:spcAft>
                <a:spcPts val="0"/>
              </a:spcAft>
              <a:buClr>
                <a:schemeClr val="lt1"/>
              </a:buClr>
              <a:buSzPts val="1900"/>
              <a:buNone/>
            </a:pPr>
            <a:r>
              <a:rPr lang="en-US" dirty="0"/>
              <a:t>NI BARRERAS EN </a:t>
            </a:r>
          </a:p>
          <a:p>
            <a:pPr marL="0" lvl="0" indent="0" algn="ctr" rtl="0">
              <a:lnSpc>
                <a:spcPct val="100000"/>
              </a:lnSpc>
              <a:spcBef>
                <a:spcPts val="0"/>
              </a:spcBef>
              <a:spcAft>
                <a:spcPts val="0"/>
              </a:spcAft>
              <a:buClr>
                <a:schemeClr val="lt1"/>
              </a:buClr>
              <a:buSzPts val="1900"/>
              <a:buNone/>
            </a:pPr>
            <a:r>
              <a:rPr lang="en-US" dirty="0"/>
              <a:t>LA ERA DIGITAL. </a:t>
            </a:r>
            <a:endParaRPr dirty="0"/>
          </a:p>
        </p:txBody>
      </p:sp>
      <p:sp>
        <p:nvSpPr>
          <p:cNvPr id="488" name="Google Shape;488;p6"/>
          <p:cNvSpPr txBox="1"/>
          <p:nvPr/>
        </p:nvSpPr>
        <p:spPr>
          <a:xfrm>
            <a:off x="618460" y="3144426"/>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200"/>
              <a:buFont typeface="Arial"/>
              <a:buNone/>
            </a:pPr>
            <a:r>
              <a:rPr lang="en-US" sz="1200" b="1" i="0">
                <a:solidFill>
                  <a:schemeClr val="lt1"/>
                </a:solidFill>
                <a:latin typeface="Calibri"/>
                <a:ea typeface="Calibri"/>
                <a:cs typeface="Calibri"/>
                <a:sym typeface="Calibri"/>
              </a:rPr>
              <a:t>Karim Rashid.</a:t>
            </a:r>
            <a:endParaRPr sz="1200" b="1" i="1">
              <a:solidFill>
                <a:schemeClr val="lt1"/>
              </a:solidFill>
              <a:latin typeface="Calibri"/>
              <a:ea typeface="Calibri"/>
              <a:cs typeface="Calibri"/>
              <a:sym typeface="Calibri"/>
            </a:endParaRPr>
          </a:p>
        </p:txBody>
      </p:sp>
      <p:grpSp>
        <p:nvGrpSpPr>
          <p:cNvPr id="489" name="Google Shape;489;p6"/>
          <p:cNvGrpSpPr/>
          <p:nvPr/>
        </p:nvGrpSpPr>
        <p:grpSpPr>
          <a:xfrm>
            <a:off x="3412623" y="1136201"/>
            <a:ext cx="1487826" cy="1083162"/>
            <a:chOff x="3400450" y="986392"/>
            <a:chExt cx="1487826" cy="1083162"/>
          </a:xfrm>
        </p:grpSpPr>
        <p:sp>
          <p:nvSpPr>
            <p:cNvPr id="490" name="Google Shape;490;p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91" name="Google Shape;491;p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92" name="Google Shape;492;p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5</a:t>
            </a:fld>
            <a:endParaRPr sz="700" b="0" i="0">
              <a:solidFill>
                <a:srgbClr val="595959"/>
              </a:solidFill>
              <a:latin typeface="Calibri"/>
              <a:ea typeface="Calibri"/>
              <a:cs typeface="Calibri"/>
              <a:sym typeface="Calibri"/>
            </a:endParaRPr>
          </a:p>
        </p:txBody>
      </p:sp>
      <p:pic>
        <p:nvPicPr>
          <p:cNvPr id="493" name="Google Shape;493;p6"/>
          <p:cNvPicPr preferRelativeResize="0">
            <a:picLocks noGrp="1"/>
          </p:cNvPicPr>
          <p:nvPr>
            <p:ph type="pic" idx="2"/>
          </p:nvPr>
        </p:nvPicPr>
        <p:blipFill rotWithShape="1">
          <a:blip r:embed="rId3">
            <a:alphaModFix/>
          </a:blip>
          <a:srcRect l="12850" r="12849"/>
          <a:stretch/>
        </p:blipFill>
        <p:spPr>
          <a:xfrm>
            <a:off x="31548" y="3701709"/>
            <a:ext cx="6056028" cy="5437409"/>
          </a:xfrm>
          <a:prstGeom prst="rect">
            <a:avLst/>
          </a:prstGeom>
          <a:solidFill>
            <a:srgbClr val="D8D8D8"/>
          </a:solidFill>
          <a:ln>
            <a:noFill/>
          </a:ln>
        </p:spPr>
      </p:pic>
      <p:sp>
        <p:nvSpPr>
          <p:cNvPr id="494" name="Google Shape;494;p6"/>
          <p:cNvSpPr/>
          <p:nvPr/>
        </p:nvSpPr>
        <p:spPr>
          <a:xfrm>
            <a:off x="2767441" y="6993360"/>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1248229" y="913616"/>
            <a:ext cx="5859933" cy="946746"/>
          </a:xfrm>
          <a:prstGeom prst="rect">
            <a:avLst/>
          </a:prstGeom>
          <a:noFill/>
          <a:ln>
            <a:noFill/>
          </a:ln>
        </p:spPr>
        <p:txBody>
          <a:bodyPr spcFirstLastPara="1" wrap="square" lIns="91425" tIns="45700" rIns="91425" bIns="45700" anchor="t" anchorCtr="0">
            <a:noAutofit/>
          </a:bodyPr>
          <a:lstStyle/>
          <a:p>
            <a:pPr>
              <a:lnSpc>
                <a:spcPct val="115000"/>
              </a:lnSpc>
              <a:spcBef>
                <a:spcPts val="2000"/>
              </a:spcBef>
              <a:spcAft>
                <a:spcPts val="600"/>
              </a:spcAft>
            </a:pPr>
            <a:r>
              <a:rPr lang="en-GB" sz="1800" dirty="0">
                <a:solidFill>
                  <a:srgbClr val="EB2788"/>
                </a:solidFill>
                <a:effectLst/>
                <a:latin typeface="Arial" panose="020B0604020202020204" pitchFamily="34" charset="0"/>
                <a:ea typeface="Arial" panose="020B0604020202020204" pitchFamily="34" charset="0"/>
              </a:rPr>
              <a:t>1.3. </a:t>
            </a:r>
            <a:r>
              <a:rPr lang="es-ES" sz="1800" dirty="0">
                <a:solidFill>
                  <a:srgbClr val="EB2788"/>
                </a:solidFill>
                <a:effectLst/>
                <a:latin typeface="Arial" panose="020B0604020202020204" pitchFamily="34" charset="0"/>
                <a:ea typeface="Arial" panose="020B0604020202020204" pitchFamily="34" charset="0"/>
              </a:rPr>
              <a:t>¿Por qué necesitamos los clubes comunitarios?</a:t>
            </a:r>
            <a:endParaRPr lang="es-ES" sz="1800" dirty="0">
              <a:effectLst/>
              <a:latin typeface="Arial" panose="020B0604020202020204" pitchFamily="34" charset="0"/>
              <a:ea typeface="Arial" panose="020B0604020202020204" pitchFamily="34" charset="0"/>
            </a:endParaRPr>
          </a:p>
        </p:txBody>
      </p:sp>
      <p:sp>
        <p:nvSpPr>
          <p:cNvPr id="481" name="Google Shape;481;p5"/>
          <p:cNvSpPr txBox="1">
            <a:spLocks noGrp="1"/>
          </p:cNvSpPr>
          <p:nvPr>
            <p:ph type="body" idx="2"/>
          </p:nvPr>
        </p:nvSpPr>
        <p:spPr>
          <a:xfrm>
            <a:off x="1005318" y="2672865"/>
            <a:ext cx="6143488" cy="682064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b="1" dirty="0"/>
              <a:t>Puentes entre </a:t>
            </a:r>
            <a:r>
              <a:rPr lang="en-US" sz="1400" b="1" dirty="0" err="1"/>
              <a:t>generaciones</a:t>
            </a:r>
            <a:r>
              <a:rPr lang="en-US" sz="1400" b="1" dirty="0"/>
              <a:t> y </a:t>
            </a:r>
            <a:r>
              <a:rPr lang="en-US" sz="1400" b="1" dirty="0" err="1"/>
              <a:t>culturas</a:t>
            </a:r>
            <a:endParaRPr lang="en-US" sz="1400" b="1" dirty="0"/>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s-ES" sz="1400" dirty="0"/>
              <a:t>Los clubes son un espacio donde jóvenes, mayores y personas de diferentes bagajes pueden conectar. Queremos crear un espacio en que las personas puedan cuidarse entre ellas y no sólo compartir conocimientos sobre habilidades digitales. Los clubes pueden ayudar a luchar contra algunos problemas sociales a los que nos enfrentamos, como la polarización a través de la empatía y el acuerdo mutuo. Tú, como facilitador, eres responsable de crear un espacio seguro, accesible y cómodo.</a:t>
            </a: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b="1" dirty="0" err="1"/>
              <a:t>Aprendiendo</a:t>
            </a:r>
            <a:r>
              <a:rPr lang="en-US" sz="1400" b="1" dirty="0"/>
              <a:t> </a:t>
            </a:r>
            <a:r>
              <a:rPr lang="en-US" sz="1400" b="1" dirty="0" err="1"/>
              <a:t>habilidades</a:t>
            </a:r>
            <a:r>
              <a:rPr lang="en-US" sz="1400" b="1" dirty="0"/>
              <a:t> </a:t>
            </a:r>
            <a:r>
              <a:rPr lang="en-US" sz="1400" b="1" dirty="0" err="1"/>
              <a:t>digitales</a:t>
            </a:r>
            <a:r>
              <a:rPr lang="en-US" sz="1400" b="1" dirty="0"/>
              <a:t> </a:t>
            </a:r>
            <a:r>
              <a:rPr lang="en-US" sz="1400" b="1" dirty="0" err="1"/>
              <a:t>en</a:t>
            </a:r>
            <a:r>
              <a:rPr lang="en-US" sz="1400" b="1" dirty="0"/>
              <a:t> conjunto</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s-ES" sz="1400" dirty="0"/>
              <a:t>En los clubes no hay profesores ni estudiantes. Toda experiencia será valorada y valiosa de una forma u otra. Tu rol es ayudar a los miembros a entenderlo. Por ejemplo, una persona migrante puede usar y conocer mucho mejor las redes sociales y una persona mayor tendrá mayor experiencia en tratar con la administración pública. La idea es que con tu ayuda, los participantes sean capaces de identificar las fortalezas y las debilidades. </a:t>
            </a: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b="1" dirty="0" err="1"/>
              <a:t>Aprendiendo</a:t>
            </a:r>
            <a:r>
              <a:rPr lang="en-US" sz="1400" b="1" dirty="0"/>
              <a:t> </a:t>
            </a:r>
            <a:r>
              <a:rPr lang="en-US" sz="1400" b="1" dirty="0" err="1"/>
              <a:t>habilidades</a:t>
            </a:r>
            <a:r>
              <a:rPr lang="en-US" sz="1400" b="1" dirty="0"/>
              <a:t> </a:t>
            </a:r>
            <a:r>
              <a:rPr lang="en-US" sz="1400" b="1" dirty="0" err="1"/>
              <a:t>básicas</a:t>
            </a:r>
            <a:endParaRPr lang="en-US" sz="1400" b="1" dirty="0"/>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s-ES" sz="1400" dirty="0"/>
              <a:t>Las personas tienen que sentir una motivación para asistir a los clubes. Éstos necesitan ser un espacio donde las personas vayan a aprender nuevas cosas sobre tecnología y se mantengan al día sobre los cambios que pueden llegar a interesarles o afectarles en su día a día. Necesitas tener esto en mente y no dejar que el grupo se estanque en este sentido o se convierta en un espacio para resolver problemas puntualmente.</a:t>
            </a:r>
            <a:endParaRPr lang="en-US" sz="1400" dirty="0"/>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6</a:t>
            </a:fld>
            <a:endParaRPr sz="700" b="0" i="0">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02</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FORMACIÓN DEL CLUB</a:t>
            </a:r>
            <a:endParaRPr dirty="0"/>
          </a:p>
        </p:txBody>
      </p:sp>
    </p:spTree>
    <p:extLst>
      <p:ext uri="{BB962C8B-B14F-4D97-AF65-F5344CB8AC3E}">
        <p14:creationId xmlns:p14="http://schemas.microsoft.com/office/powerpoint/2010/main" val="92010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700476" y="5824880"/>
            <a:ext cx="3019010" cy="401580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s-ES" sz="1400" dirty="0"/>
              <a:t>Todos los clubs son diferentes por definición. Pero, cuanta mayor diversidad, mejor. Durante el proceso de contacto, tienes que responder a las siguientes preguntas: </a:t>
            </a:r>
          </a:p>
          <a:p>
            <a:pPr marL="0" lvl="0" indent="0" algn="just" rtl="0">
              <a:lnSpc>
                <a:spcPct val="100000"/>
              </a:lnSpc>
              <a:spcBef>
                <a:spcPts val="0"/>
              </a:spcBef>
              <a:spcAft>
                <a:spcPts val="0"/>
              </a:spcAft>
              <a:buClr>
                <a:srgbClr val="084260"/>
              </a:buClr>
              <a:buSzPts val="1100"/>
              <a:buNone/>
            </a:pPr>
            <a:r>
              <a:rPr lang="es-ES" sz="1400" dirty="0"/>
              <a:t>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¿Cuántas personas jóvenes, mayores y migrantes va a haber?</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¿Cómo puedo contactar a esas personas?</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¿Qué motivación pueden tener para que se unan?</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¿Qué pueden aportar?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s-ES" sz="1400" dirty="0"/>
              <a:t>¿Cuáles podrían ser algunas de sus necesidades?</a:t>
            </a:r>
          </a:p>
          <a:p>
            <a:pPr marL="0" lvl="0" indent="0" algn="just" rtl="0">
              <a:lnSpc>
                <a:spcPct val="100000"/>
              </a:lnSpc>
              <a:spcBef>
                <a:spcPts val="0"/>
              </a:spcBef>
              <a:spcAft>
                <a:spcPts val="0"/>
              </a:spcAft>
              <a:buClr>
                <a:srgbClr val="084260"/>
              </a:buClr>
              <a:buSzPts val="1100"/>
              <a:buNone/>
            </a:pPr>
            <a:r>
              <a:rPr lang="es-ES" sz="1400" dirty="0"/>
              <a:t> </a:t>
            </a:r>
          </a:p>
          <a:p>
            <a:pPr marL="0" lvl="0" indent="0" algn="just" rtl="0">
              <a:lnSpc>
                <a:spcPct val="100000"/>
              </a:lnSpc>
              <a:spcBef>
                <a:spcPts val="0"/>
              </a:spcBef>
              <a:spcAft>
                <a:spcPts val="0"/>
              </a:spcAft>
              <a:buClr>
                <a:srgbClr val="084260"/>
              </a:buClr>
              <a:buSzPts val="1100"/>
              <a:buNone/>
            </a:pPr>
            <a:r>
              <a:rPr lang="es-ES" sz="1400" dirty="0"/>
              <a:t>Nunca olvides de valorar tu propia motivación, tiempo, compromiso hacia el club y actúa en base a ello. </a:t>
            </a:r>
          </a:p>
        </p:txBody>
      </p:sp>
      <p:sp>
        <p:nvSpPr>
          <p:cNvPr id="509" name="Google Shape;509;p8"/>
          <p:cNvSpPr txBox="1">
            <a:spLocks noGrp="1"/>
          </p:cNvSpPr>
          <p:nvPr>
            <p:ph type="body" idx="4"/>
          </p:nvPr>
        </p:nvSpPr>
        <p:spPr>
          <a:xfrm>
            <a:off x="4183441" y="3306734"/>
            <a:ext cx="3019010" cy="613434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s-ES" sz="1400" dirty="0"/>
              <a:t>El club puede hacerse en cualquiera de los siguientes contactos: en persona o híbridos. Y probablemente necesitarás un espacio interior. </a:t>
            </a:r>
          </a:p>
          <a:p>
            <a:pPr marL="0" lvl="0" indent="0" algn="just" rtl="0">
              <a:lnSpc>
                <a:spcPct val="100000"/>
              </a:lnSpc>
              <a:spcBef>
                <a:spcPts val="0"/>
              </a:spcBef>
              <a:spcAft>
                <a:spcPts val="0"/>
              </a:spcAft>
              <a:buClr>
                <a:srgbClr val="084260"/>
              </a:buClr>
              <a:buSzPts val="1100"/>
              <a:buNone/>
            </a:pPr>
            <a:endParaRPr lang="es-ES" sz="1400" dirty="0"/>
          </a:p>
          <a:p>
            <a:pPr marL="0" lvl="0" indent="0" algn="just" rtl="0">
              <a:lnSpc>
                <a:spcPct val="100000"/>
              </a:lnSpc>
              <a:spcBef>
                <a:spcPts val="0"/>
              </a:spcBef>
              <a:spcAft>
                <a:spcPts val="0"/>
              </a:spcAft>
              <a:buClr>
                <a:srgbClr val="084260"/>
              </a:buClr>
              <a:buSzPts val="1100"/>
              <a:buNone/>
            </a:pPr>
            <a:r>
              <a:rPr lang="es-ES" sz="1400" dirty="0"/>
              <a:t>Piensa en sitios que conozcas donde puedas hacer las sesiones. Puede ser en una casa privada, en una sala de un edificio público, en un aula universitaria, en una sala de una asociación.</a:t>
            </a:r>
          </a:p>
          <a:p>
            <a:pPr marL="0" lvl="0" indent="0" algn="just" rtl="0">
              <a:lnSpc>
                <a:spcPct val="100000"/>
              </a:lnSpc>
              <a:spcBef>
                <a:spcPts val="0"/>
              </a:spcBef>
              <a:spcAft>
                <a:spcPts val="0"/>
              </a:spcAft>
              <a:buClr>
                <a:srgbClr val="084260"/>
              </a:buClr>
              <a:buSzPts val="1100"/>
              <a:buNone/>
            </a:pPr>
            <a:endParaRPr lang="es-ES" sz="1400" dirty="0"/>
          </a:p>
          <a:p>
            <a:pPr marL="0" lvl="0" indent="0" algn="just" rtl="0">
              <a:lnSpc>
                <a:spcPct val="100000"/>
              </a:lnSpc>
              <a:spcBef>
                <a:spcPts val="0"/>
              </a:spcBef>
              <a:spcAft>
                <a:spcPts val="0"/>
              </a:spcAft>
              <a:buClr>
                <a:srgbClr val="084260"/>
              </a:buClr>
              <a:buSzPts val="1100"/>
              <a:buNone/>
            </a:pPr>
            <a:r>
              <a:rPr lang="es-ES" sz="1400" dirty="0"/>
              <a:t>A veces tendrás que ponerte en contacto con el local con antelación para reservar. Puedes contactar con asociaciones locales de atención a inmigrantes y/o personas mayores. Puedes solicitar una sala al ayuntamiento, a un centro comunitario y a bibliotecas públicas. </a:t>
            </a:r>
          </a:p>
          <a:p>
            <a:pPr marL="0" lvl="0" indent="0" algn="just" rtl="0">
              <a:lnSpc>
                <a:spcPct val="100000"/>
              </a:lnSpc>
              <a:spcBef>
                <a:spcPts val="0"/>
              </a:spcBef>
              <a:spcAft>
                <a:spcPts val="0"/>
              </a:spcAft>
              <a:buClr>
                <a:srgbClr val="084260"/>
              </a:buClr>
              <a:buSzPts val="1100"/>
              <a:buNone/>
            </a:pPr>
            <a:endParaRPr lang="es-ES" sz="1400" dirty="0"/>
          </a:p>
          <a:p>
            <a:pPr marL="0" lvl="0" indent="0" algn="just" rtl="0">
              <a:lnSpc>
                <a:spcPct val="100000"/>
              </a:lnSpc>
              <a:spcBef>
                <a:spcPts val="0"/>
              </a:spcBef>
              <a:spcAft>
                <a:spcPts val="0"/>
              </a:spcAft>
              <a:buClr>
                <a:srgbClr val="084260"/>
              </a:buClr>
              <a:buSzPts val="1100"/>
              <a:buNone/>
            </a:pPr>
            <a:r>
              <a:rPr lang="es-ES" sz="1400" dirty="0"/>
              <a:t>Cuenta con que este tipo de espacios requieren una solicitud formal, y es probable que tarden en responder. Lo mejor es que consigas un lugar donde la gente se sienta cómoda. </a:t>
            </a:r>
          </a:p>
          <a:p>
            <a:pPr marL="0" lvl="0" indent="0" algn="just" rtl="0">
              <a:lnSpc>
                <a:spcPct val="100000"/>
              </a:lnSpc>
              <a:spcBef>
                <a:spcPts val="0"/>
              </a:spcBef>
              <a:spcAft>
                <a:spcPts val="0"/>
              </a:spcAft>
              <a:buClr>
                <a:srgbClr val="084260"/>
              </a:buClr>
              <a:buSzPts val="1100"/>
              <a:buNone/>
            </a:pPr>
            <a:endParaRPr lang="es-ES" sz="1400" dirty="0"/>
          </a:p>
          <a:p>
            <a:pPr marL="0" lvl="0" indent="0" algn="just" rtl="0">
              <a:lnSpc>
                <a:spcPct val="100000"/>
              </a:lnSpc>
              <a:spcBef>
                <a:spcPts val="0"/>
              </a:spcBef>
              <a:spcAft>
                <a:spcPts val="0"/>
              </a:spcAft>
              <a:buClr>
                <a:srgbClr val="084260"/>
              </a:buClr>
              <a:buSzPts val="1100"/>
              <a:buNone/>
            </a:pPr>
            <a:r>
              <a:rPr lang="es-ES" sz="1400" dirty="0"/>
              <a:t>Para ello, lleva café o pide a los participantes que traigan algo para compartir. También puedes decorar el espacio si tienes tiempo.</a:t>
            </a:r>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2.1. </a:t>
            </a:r>
            <a:r>
              <a:rPr lang="es-ES" dirty="0"/>
              <a:t>Imagina cómo va a ser el club</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8</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
        <p:nvSpPr>
          <p:cNvPr id="3" name="CuadroTexto 2">
            <a:extLst>
              <a:ext uri="{FF2B5EF4-FFF2-40B4-BE49-F238E27FC236}">
                <a16:creationId xmlns:a16="http://schemas.microsoft.com/office/drawing/2014/main" id="{82993B2B-4A4E-27BF-BAB1-8E5D5DAD9E5A}"/>
              </a:ext>
            </a:extLst>
          </p:cNvPr>
          <p:cNvSpPr txBox="1"/>
          <p:nvPr/>
        </p:nvSpPr>
        <p:spPr>
          <a:xfrm>
            <a:off x="700476" y="5398645"/>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Las personas</a:t>
            </a:r>
            <a:endParaRPr lang="en-GB" b="1" dirty="0"/>
          </a:p>
        </p:txBody>
      </p:sp>
      <p:sp>
        <p:nvSpPr>
          <p:cNvPr id="4" name="CuadroTexto 3">
            <a:extLst>
              <a:ext uri="{FF2B5EF4-FFF2-40B4-BE49-F238E27FC236}">
                <a16:creationId xmlns:a16="http://schemas.microsoft.com/office/drawing/2014/main" id="{67AF3615-EF8F-2999-3FAD-EDAE0AF63E3C}"/>
              </a:ext>
            </a:extLst>
          </p:cNvPr>
          <p:cNvSpPr txBox="1"/>
          <p:nvPr/>
        </p:nvSpPr>
        <p:spPr>
          <a:xfrm>
            <a:off x="4197955" y="2897359"/>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El </a:t>
            </a:r>
            <a:r>
              <a:rPr lang="en-GB" b="1" dirty="0" err="1">
                <a:solidFill>
                  <a:srgbClr val="EB2788"/>
                </a:solidFill>
                <a:latin typeface="Arial" panose="020B0604020202020204" pitchFamily="34" charset="0"/>
              </a:rPr>
              <a:t>lugar</a:t>
            </a:r>
            <a:endParaRPr lang="en-GB"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3813104" y="1119713"/>
            <a:ext cx="3131247"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err="1"/>
              <a:t>Consejos</a:t>
            </a:r>
            <a:r>
              <a:rPr lang="en-GB" dirty="0"/>
              <a:t> de </a:t>
            </a:r>
            <a:r>
              <a:rPr lang="en-GB" dirty="0" err="1"/>
              <a:t>búsqueda</a:t>
            </a:r>
            <a:endParaRPr lang="en-GB" dirty="0"/>
          </a:p>
        </p:txBody>
      </p:sp>
      <p:sp>
        <p:nvSpPr>
          <p:cNvPr id="590" name="Google Shape;590;p16"/>
          <p:cNvSpPr txBox="1">
            <a:spLocks noGrp="1"/>
          </p:cNvSpPr>
          <p:nvPr>
            <p:ph type="body" idx="2"/>
          </p:nvPr>
        </p:nvSpPr>
        <p:spPr>
          <a:xfrm>
            <a:off x="4512377" y="1537704"/>
            <a:ext cx="2429179" cy="132373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s-ES" sz="1400" dirty="0"/>
              <a:t>Una vez tienes la idea de cómo sería el Club, es el momento de identificar los agentes y espacios en los que hay personas cuyas habilidades, necesidades y motivaciones pueden encajar en el Club.</a:t>
            </a:r>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2" name="Google Shape;592;p16"/>
          <p:cNvSpPr txBox="1">
            <a:spLocks noGrp="1"/>
          </p:cNvSpPr>
          <p:nvPr>
            <p:ph type="body" idx="5"/>
          </p:nvPr>
        </p:nvSpPr>
        <p:spPr>
          <a:xfrm>
            <a:off x="4570433" y="3834818"/>
            <a:ext cx="2292145" cy="23604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63275"/>
              </a:buClr>
              <a:buSzPct val="100000"/>
              <a:buNone/>
            </a:pPr>
            <a:r>
              <a:rPr lang="en-US" dirty="0" err="1"/>
              <a:t>Dónde</a:t>
            </a:r>
            <a:r>
              <a:rPr lang="en-US" dirty="0"/>
              <a:t> </a:t>
            </a:r>
            <a:r>
              <a:rPr lang="en-US" dirty="0" err="1"/>
              <a:t>encontrarlas</a:t>
            </a:r>
            <a:endParaRPr lang="en-US" dirty="0"/>
          </a:p>
        </p:txBody>
      </p:sp>
      <p:sp>
        <p:nvSpPr>
          <p:cNvPr id="593" name="Google Shape;593;p16"/>
          <p:cNvSpPr txBox="1">
            <a:spLocks noGrp="1"/>
          </p:cNvSpPr>
          <p:nvPr>
            <p:ph type="body" idx="6"/>
          </p:nvPr>
        </p:nvSpPr>
        <p:spPr>
          <a:xfrm>
            <a:off x="4067397" y="4143437"/>
            <a:ext cx="2895713" cy="1735564"/>
          </a:xfrm>
          <a:prstGeom prst="rect">
            <a:avLst/>
          </a:prstGeom>
          <a:noFill/>
          <a:ln>
            <a:noFill/>
          </a:ln>
        </p:spPr>
        <p:txBody>
          <a:bodyPr spcFirstLastPara="1" wrap="square" lIns="91425" tIns="45700" rIns="91425" bIns="45700" anchor="t" anchorCtr="0">
            <a:noAutofit/>
          </a:bodyPr>
          <a:lstStyle/>
          <a:p>
            <a:pPr marL="457200" lvl="1" indent="0" algn="just">
              <a:lnSpc>
                <a:spcPct val="115000"/>
              </a:lnSpc>
              <a:buNone/>
            </a:pP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ONGs,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Universidades</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Centros</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de Día, Iglesias,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algún</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Bar…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incluso</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en</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Redes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Sociales</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como</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perfiles</a:t>
            </a: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de Instagram, Facebook, Reddit, LinkedIn o TikTok</a:t>
            </a:r>
            <a:endParaRPr lang="es-E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5" name="Google Shape;595;p16"/>
          <p:cNvSpPr txBox="1">
            <a:spLocks noGrp="1"/>
          </p:cNvSpPr>
          <p:nvPr>
            <p:ph type="body" idx="8"/>
          </p:nvPr>
        </p:nvSpPr>
        <p:spPr>
          <a:xfrm>
            <a:off x="4476853" y="6519347"/>
            <a:ext cx="2310243" cy="394915"/>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Clr>
                <a:srgbClr val="E63275"/>
              </a:buClr>
              <a:buSzPct val="100000"/>
              <a:buNone/>
            </a:pPr>
            <a:r>
              <a:rPr lang="es-ES" dirty="0"/>
              <a:t>Cómo contactarlas</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9</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2" name="Google Shape;510;p8">
            <a:extLst>
              <a:ext uri="{FF2B5EF4-FFF2-40B4-BE49-F238E27FC236}">
                <a16:creationId xmlns:a16="http://schemas.microsoft.com/office/drawing/2014/main" id="{A945D8E1-F879-6AFD-B3E9-6495DC5EA707}"/>
              </a:ext>
            </a:extLst>
          </p:cNvPr>
          <p:cNvSpPr txBox="1">
            <a:spLocks/>
          </p:cNvSpPr>
          <p:nvPr/>
        </p:nvSpPr>
        <p:spPr>
          <a:xfrm>
            <a:off x="4326829" y="397259"/>
            <a:ext cx="3131247" cy="5132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dirty="0"/>
              <a:t>2.2. ¡Que la </a:t>
            </a:r>
            <a:r>
              <a:rPr lang="en-US" dirty="0" err="1"/>
              <a:t>gente</a:t>
            </a:r>
            <a:r>
              <a:rPr lang="en-US" dirty="0"/>
              <a:t> se </a:t>
            </a:r>
            <a:r>
              <a:rPr lang="en-US" dirty="0" err="1"/>
              <a:t>una</a:t>
            </a:r>
            <a:r>
              <a:rPr lang="en-US" dirty="0"/>
              <a:t>!</a:t>
            </a:r>
          </a:p>
          <a:p>
            <a:pPr marL="0" indent="0" algn="l">
              <a:buClr>
                <a:schemeClr val="lt1"/>
              </a:buClr>
              <a:buSzPts val="2200"/>
            </a:pPr>
            <a:endParaRPr lang="en-US" dirty="0"/>
          </a:p>
        </p:txBody>
      </p:sp>
      <p:sp>
        <p:nvSpPr>
          <p:cNvPr id="4" name="Marcador de texto 3">
            <a:extLst>
              <a:ext uri="{FF2B5EF4-FFF2-40B4-BE49-F238E27FC236}">
                <a16:creationId xmlns:a16="http://schemas.microsoft.com/office/drawing/2014/main" id="{5C277439-93E6-C4EB-3185-9A2DDEED60AB}"/>
              </a:ext>
            </a:extLst>
          </p:cNvPr>
          <p:cNvSpPr>
            <a:spLocks noGrp="1"/>
          </p:cNvSpPr>
          <p:nvPr>
            <p:ph type="body" idx="9"/>
          </p:nvPr>
        </p:nvSpPr>
        <p:spPr>
          <a:xfrm>
            <a:off x="4181943" y="6570884"/>
            <a:ext cx="2636281" cy="1735564"/>
          </a:xfrm>
        </p:spPr>
        <p:txBody>
          <a:bodyPr/>
          <a:lstStyle/>
          <a:p>
            <a:pPr algn="just"/>
            <a:r>
              <a:rPr lang="en-GB" sz="1400" dirty="0"/>
              <a:t>     </a:t>
            </a:r>
            <a:r>
              <a:rPr lang="es-ES" sz="1400" dirty="0"/>
              <a:t>Sé amable en la explicación   * No se sobrecargues de información y nunca presiones a la gente * ten en cuenta tu papel de mediación * ¡puedes crear un folleto sencillo!</a:t>
            </a:r>
            <a:endParaRPr lang="en-GB" sz="1400" dirty="0"/>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3334</Words>
  <Application>Microsoft Office PowerPoint</Application>
  <PresentationFormat>Custom</PresentationFormat>
  <Paragraphs>358</Paragraphs>
  <Slides>25</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Montserrat</vt:lpstr>
      <vt:lpstr>Montserrat Light</vt:lpstr>
      <vt:lpstr>Century Schoolbook</vt:lpstr>
      <vt:lpstr>Wingdings</vt:lpstr>
      <vt:lpstr>Times New Roman</vt:lpstr>
      <vt:lpstr>Poppins</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lastModifiedBy>Canice Hamill</cp:lastModifiedBy>
  <cp:revision>5</cp:revision>
  <dcterms:created xsi:type="dcterms:W3CDTF">2020-10-14T13:32:04Z</dcterms:created>
  <dcterms:modified xsi:type="dcterms:W3CDTF">2023-11-14T15:03:36Z</dcterms:modified>
</cp:coreProperties>
</file>