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 id="2147483653" r:id="rId4"/>
  </p:sldMasterIdLst>
  <p:notesMasterIdLst>
    <p:notesMasterId r:id="rId31"/>
  </p:notesMasterIdLst>
  <p:handoutMasterIdLst>
    <p:handoutMasterId r:id="rId32"/>
  </p:handoutMasterIdLst>
  <p:sldIdLst>
    <p:sldId id="257" r:id="rId5"/>
    <p:sldId id="258" r:id="rId6"/>
    <p:sldId id="259" r:id="rId7"/>
    <p:sldId id="262" r:id="rId8"/>
    <p:sldId id="261" r:id="rId9"/>
    <p:sldId id="260" r:id="rId10"/>
    <p:sldId id="274" r:id="rId11"/>
    <p:sldId id="263" r:id="rId12"/>
    <p:sldId id="271" r:id="rId13"/>
    <p:sldId id="277" r:id="rId14"/>
    <p:sldId id="269" r:id="rId15"/>
    <p:sldId id="264" r:id="rId16"/>
    <p:sldId id="275" r:id="rId17"/>
    <p:sldId id="270" r:id="rId18"/>
    <p:sldId id="278" r:id="rId19"/>
    <p:sldId id="279" r:id="rId20"/>
    <p:sldId id="267" r:id="rId21"/>
    <p:sldId id="280" r:id="rId22"/>
    <p:sldId id="268" r:id="rId23"/>
    <p:sldId id="281" r:id="rId24"/>
    <p:sldId id="283" r:id="rId25"/>
    <p:sldId id="282" r:id="rId26"/>
    <p:sldId id="276" r:id="rId27"/>
    <p:sldId id="284" r:id="rId28"/>
    <p:sldId id="272" r:id="rId29"/>
    <p:sldId id="273" r:id="rId30"/>
  </p:sldIdLst>
  <p:sldSz cx="7559675" cy="10691813"/>
  <p:notesSz cx="6858000" cy="9144000"/>
  <p:embeddedFontLst>
    <p:embeddedFont>
      <p:font typeface="Calibri" panose="020F0502020204030204" pitchFamily="34" charset="0"/>
      <p:regular r:id="rId33"/>
      <p:bold r:id="rId34"/>
      <p:italic r:id="rId35"/>
      <p:boldItalic r:id="rId36"/>
    </p:embeddedFont>
    <p:embeddedFont>
      <p:font typeface="Century Schoolbook" panose="02040604050505020304" pitchFamily="18" charset="0"/>
      <p:regular r:id="rId37"/>
      <p:bold r:id="rId38"/>
      <p:italic r:id="rId39"/>
      <p:boldItalic r:id="rId40"/>
    </p:embeddedFon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bold r:id="rId46"/>
      <p:italic r:id="rId47"/>
      <p:boldItalic r:id="rId48"/>
    </p:embeddedFont>
    <p:embeddedFont>
      <p:font typeface="Poppins" panose="000005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9BoVpfebl9wPRnqt/Oa7H25EE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5284"/>
    <a:srgbClr val="2B4A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F4A4F9-024A-F745-AC37-3F25A237FA4D}" v="36" dt="2023-02-13T16:44:23.86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70" d="100"/>
          <a:sy n="70" d="100"/>
        </p:scale>
        <p:origin x="3132" y="72"/>
      </p:cViewPr>
      <p:guideLst/>
    </p:cSldViewPr>
  </p:slideViewPr>
  <p:notesTextViewPr>
    <p:cViewPr>
      <p:scale>
        <a:sx n="1" d="1"/>
        <a:sy n="1" d="1"/>
      </p:scale>
      <p:origin x="0" y="0"/>
    </p:cViewPr>
  </p:notesTextViewPr>
  <p:notesViewPr>
    <p:cSldViewPr snapToGrid="0">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customschemas.google.com/relationships/presentationmetadata" Target="metadata"/><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9.fntdata"/><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font" Target="fonts/font9.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notesMaster" Target="notesMasters/notesMaster1.xml"/><Relationship Id="rId44" Type="http://schemas.openxmlformats.org/officeDocument/2006/relationships/font" Target="fonts/font12.fntdata"/><Relationship Id="rId52" Type="http://schemas.openxmlformats.org/officeDocument/2006/relationships/font" Target="fonts/font2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89BB1F-0A60-F8CB-BE9F-16759F3B63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2F81D41-05AF-A926-49DA-2C9ADBE67C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B14CE1-8422-4C1B-94C3-77305B2F4B92}" type="datetimeFigureOut">
              <a:rPr lang="en-GB" smtClean="0"/>
              <a:t>14/11/2023</a:t>
            </a:fld>
            <a:endParaRPr lang="en-GB"/>
          </a:p>
        </p:txBody>
      </p:sp>
      <p:sp>
        <p:nvSpPr>
          <p:cNvPr id="4" name="Footer Placeholder 3">
            <a:extLst>
              <a:ext uri="{FF2B5EF4-FFF2-40B4-BE49-F238E27FC236}">
                <a16:creationId xmlns:a16="http://schemas.microsoft.com/office/drawing/2014/main" id="{A0A3F3AD-97B7-69CA-F6A5-5A441CBCBB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EF57BA8-701F-CA00-8D8E-0B059C9C35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207790-2C7F-4970-8C82-94C68BE5E9EF}" type="slidenum">
              <a:rPr lang="en-GB" smtClean="0"/>
              <a:t>‹#›</a:t>
            </a:fld>
            <a:endParaRPr lang="en-GB"/>
          </a:p>
        </p:txBody>
      </p:sp>
    </p:spTree>
    <p:extLst>
      <p:ext uri="{BB962C8B-B14F-4D97-AF65-F5344CB8AC3E}">
        <p14:creationId xmlns:p14="http://schemas.microsoft.com/office/powerpoint/2010/main" val="3113286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577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5" name="Google Shape;565;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5" name="Google Shape;515;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8430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073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979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28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496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484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8463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411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456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0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p:cSld name="Cover">
    <p:spTree>
      <p:nvGrpSpPr>
        <p:cNvPr id="1" name="Shape 92"/>
        <p:cNvGrpSpPr/>
        <p:nvPr/>
      </p:nvGrpSpPr>
      <p:grpSpPr>
        <a:xfrm>
          <a:off x="0" y="0"/>
          <a:ext cx="0" cy="0"/>
          <a:chOff x="0" y="0"/>
          <a:chExt cx="0" cy="0"/>
        </a:xfrm>
      </p:grpSpPr>
      <p:sp>
        <p:nvSpPr>
          <p:cNvPr id="93" name="Google Shape;93;p21"/>
          <p:cNvSpPr/>
          <p:nvPr/>
        </p:nvSpPr>
        <p:spPr>
          <a:xfrm>
            <a:off x="24498" y="5681479"/>
            <a:ext cx="7535177" cy="3765660"/>
          </a:xfrm>
          <a:custGeom>
            <a:avLst/>
            <a:gdLst/>
            <a:ahLst/>
            <a:cxnLst/>
            <a:rect l="l" t="t" r="r" b="b"/>
            <a:pathLst>
              <a:path w="967106" h="479753" extrusionOk="0">
                <a:moveTo>
                  <a:pt x="0" y="0"/>
                </a:moveTo>
                <a:lnTo>
                  <a:pt x="967107" y="0"/>
                </a:lnTo>
                <a:lnTo>
                  <a:pt x="967107" y="479754"/>
                </a:lnTo>
                <a:lnTo>
                  <a:pt x="0" y="479754"/>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21"/>
          <p:cNvSpPr>
            <a:spLocks noGrp="1"/>
          </p:cNvSpPr>
          <p:nvPr>
            <p:ph type="pic" idx="2"/>
          </p:nvPr>
        </p:nvSpPr>
        <p:spPr>
          <a:xfrm flipH="1">
            <a:off x="387100" y="2035035"/>
            <a:ext cx="6785473" cy="4709790"/>
          </a:xfrm>
          <a:prstGeom prst="rect">
            <a:avLst/>
          </a:prstGeom>
          <a:solidFill>
            <a:srgbClr val="D8D8D8"/>
          </a:solidFill>
          <a:ln>
            <a:noFill/>
          </a:ln>
        </p:spPr>
      </p:sp>
      <p:sp>
        <p:nvSpPr>
          <p:cNvPr id="95" name="Google Shape;95;p21"/>
          <p:cNvSpPr txBox="1">
            <a:spLocks noGrp="1"/>
          </p:cNvSpPr>
          <p:nvPr>
            <p:ph type="body" idx="1"/>
          </p:nvPr>
        </p:nvSpPr>
        <p:spPr>
          <a:xfrm>
            <a:off x="576450" y="7068312"/>
            <a:ext cx="2951698" cy="574616"/>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6" name="Google Shape;96;p21"/>
          <p:cNvSpPr txBox="1">
            <a:spLocks noGrp="1"/>
          </p:cNvSpPr>
          <p:nvPr>
            <p:ph type="body" idx="3"/>
          </p:nvPr>
        </p:nvSpPr>
        <p:spPr>
          <a:xfrm>
            <a:off x="576449" y="7915963"/>
            <a:ext cx="2980605" cy="75169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1800"/>
              <a:buNone/>
              <a:defRPr sz="1800" b="0"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7" name="Google Shape;97;p21"/>
          <p:cNvSpPr/>
          <p:nvPr/>
        </p:nvSpPr>
        <p:spPr>
          <a:xfrm rot="-5400000">
            <a:off x="1633128" y="7333699"/>
            <a:ext cx="715523" cy="3981779"/>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8" name="Google Shape;98;p21"/>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27"/>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pic>
        <p:nvPicPr>
          <p:cNvPr id="99" name="Google Shape;99;p21"/>
          <p:cNvPicPr preferRelativeResize="0"/>
          <p:nvPr/>
        </p:nvPicPr>
        <p:blipFill rotWithShape="1">
          <a:blip r:embed="rId2">
            <a:alphaModFix/>
          </a:blip>
          <a:srcRect r="44449"/>
          <a:stretch/>
        </p:blipFill>
        <p:spPr>
          <a:xfrm>
            <a:off x="431015" y="10059959"/>
            <a:ext cx="1280061" cy="293943"/>
          </a:xfrm>
          <a:prstGeom prst="rect">
            <a:avLst/>
          </a:prstGeom>
          <a:noFill/>
          <a:ln>
            <a:noFill/>
          </a:ln>
        </p:spPr>
      </p:pic>
      <p:grpSp>
        <p:nvGrpSpPr>
          <p:cNvPr id="100" name="Google Shape;100;p21"/>
          <p:cNvGrpSpPr/>
          <p:nvPr/>
        </p:nvGrpSpPr>
        <p:grpSpPr>
          <a:xfrm>
            <a:off x="4411415" y="9820141"/>
            <a:ext cx="1509109" cy="423922"/>
            <a:chOff x="584588" y="9078286"/>
            <a:chExt cx="1509109" cy="423922"/>
          </a:xfrm>
        </p:grpSpPr>
        <p:sp>
          <p:nvSpPr>
            <p:cNvPr id="101" name="Google Shape;101;p21"/>
            <p:cNvSpPr/>
            <p:nvPr/>
          </p:nvSpPr>
          <p:spPr>
            <a:xfrm>
              <a:off x="584588"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21"/>
            <p:cNvSpPr/>
            <p:nvPr/>
          </p:nvSpPr>
          <p:spPr>
            <a:xfrm>
              <a:off x="2069199"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3" name="Google Shape;103;p21"/>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04" name="Google Shape;104;p21"/>
          <p:cNvSpPr txBox="1">
            <a:spLocks noGrp="1"/>
          </p:cNvSpPr>
          <p:nvPr>
            <p:ph type="body" idx="6"/>
          </p:nvPr>
        </p:nvSpPr>
        <p:spPr>
          <a:xfrm>
            <a:off x="6020012" y="9852874"/>
            <a:ext cx="1287131"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05" name="Google Shape;105;p21"/>
          <p:cNvGrpSpPr/>
          <p:nvPr/>
        </p:nvGrpSpPr>
        <p:grpSpPr>
          <a:xfrm>
            <a:off x="4459342" y="288975"/>
            <a:ext cx="2575339" cy="1418150"/>
            <a:chOff x="7213103" y="8616507"/>
            <a:chExt cx="2393632" cy="1318090"/>
          </a:xfrm>
        </p:grpSpPr>
        <p:grpSp>
          <p:nvGrpSpPr>
            <p:cNvPr id="106" name="Google Shape;106;p21"/>
            <p:cNvGrpSpPr/>
            <p:nvPr/>
          </p:nvGrpSpPr>
          <p:grpSpPr>
            <a:xfrm>
              <a:off x="7278826" y="9366586"/>
              <a:ext cx="1318260" cy="568011"/>
              <a:chOff x="2729229" y="5345906"/>
              <a:chExt cx="1318260" cy="568011"/>
            </a:xfrm>
          </p:grpSpPr>
          <p:sp>
            <p:nvSpPr>
              <p:cNvPr id="107" name="Google Shape;107;p21"/>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21"/>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21"/>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21"/>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21"/>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21"/>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3" name="Google Shape;113;p21"/>
            <p:cNvGrpSpPr/>
            <p:nvPr/>
          </p:nvGrpSpPr>
          <p:grpSpPr>
            <a:xfrm>
              <a:off x="8751391" y="9375120"/>
              <a:ext cx="855344" cy="553788"/>
              <a:chOff x="4201794" y="5354440"/>
              <a:chExt cx="855344" cy="553788"/>
            </a:xfrm>
          </p:grpSpPr>
          <p:grpSp>
            <p:nvGrpSpPr>
              <p:cNvPr id="114" name="Google Shape;114;p21"/>
              <p:cNvGrpSpPr/>
              <p:nvPr/>
            </p:nvGrpSpPr>
            <p:grpSpPr>
              <a:xfrm>
                <a:off x="4213224" y="5354440"/>
                <a:ext cx="843914" cy="553788"/>
                <a:chOff x="4213224" y="5354440"/>
                <a:chExt cx="843914" cy="553788"/>
              </a:xfrm>
            </p:grpSpPr>
            <p:sp>
              <p:nvSpPr>
                <p:cNvPr id="115" name="Google Shape;115;p21"/>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21"/>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21"/>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21"/>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21"/>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21"/>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21"/>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21"/>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21"/>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21"/>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21"/>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21"/>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21"/>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21"/>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21"/>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1"/>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21"/>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21"/>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21"/>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21"/>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21"/>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21"/>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21"/>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21"/>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21"/>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21"/>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21"/>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21"/>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21"/>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21"/>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21"/>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21"/>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21"/>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21"/>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21"/>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21"/>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21"/>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2" name="Google Shape;152;p21"/>
              <p:cNvGrpSpPr/>
              <p:nvPr/>
            </p:nvGrpSpPr>
            <p:grpSpPr>
              <a:xfrm>
                <a:off x="4201794" y="5647454"/>
                <a:ext cx="133350" cy="132757"/>
                <a:chOff x="4201794" y="5647454"/>
                <a:chExt cx="133350" cy="132757"/>
              </a:xfrm>
            </p:grpSpPr>
            <p:sp>
              <p:nvSpPr>
                <p:cNvPr id="153" name="Google Shape;153;p21"/>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1"/>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55" name="Google Shape;155;p21"/>
            <p:cNvGrpSpPr/>
            <p:nvPr/>
          </p:nvGrpSpPr>
          <p:grpSpPr>
            <a:xfrm>
              <a:off x="7213103" y="8616507"/>
              <a:ext cx="680084" cy="730165"/>
              <a:chOff x="2663506" y="4595827"/>
              <a:chExt cx="680084" cy="730165"/>
            </a:xfrm>
          </p:grpSpPr>
          <p:sp>
            <p:nvSpPr>
              <p:cNvPr id="156" name="Google Shape;156;p21"/>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1"/>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21"/>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1"/>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21"/>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21"/>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21"/>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21"/>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21"/>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21"/>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with Photo 1">
  <p:cSld name="Quote Slide with Photo 1">
    <p:spTree>
      <p:nvGrpSpPr>
        <p:cNvPr id="1" name="Shape 260"/>
        <p:cNvGrpSpPr/>
        <p:nvPr/>
      </p:nvGrpSpPr>
      <p:grpSpPr>
        <a:xfrm>
          <a:off x="0" y="0"/>
          <a:ext cx="0" cy="0"/>
          <a:chOff x="0" y="0"/>
          <a:chExt cx="0" cy="0"/>
        </a:xfrm>
      </p:grpSpPr>
      <p:sp>
        <p:nvSpPr>
          <p:cNvPr id="261" name="Google Shape;261;p29"/>
          <p:cNvSpPr/>
          <p:nvPr/>
        </p:nvSpPr>
        <p:spPr>
          <a:xfrm>
            <a:off x="0" y="4327683"/>
            <a:ext cx="4262033" cy="5460108"/>
          </a:xfrm>
          <a:custGeom>
            <a:avLst/>
            <a:gdLst/>
            <a:ahLst/>
            <a:cxnLst/>
            <a:rect l="l" t="t" r="r" b="b"/>
            <a:pathLst>
              <a:path w="4262033" h="5460108" extrusionOk="0">
                <a:moveTo>
                  <a:pt x="1531979" y="0"/>
                </a:moveTo>
                <a:cubicBezTo>
                  <a:pt x="3039746" y="0"/>
                  <a:pt x="4262033" y="1222287"/>
                  <a:pt x="4262033" y="2730054"/>
                </a:cubicBezTo>
                <a:cubicBezTo>
                  <a:pt x="4262033" y="4237821"/>
                  <a:pt x="3039746" y="5460108"/>
                  <a:pt x="1531979" y="5460108"/>
                </a:cubicBezTo>
                <a:cubicBezTo>
                  <a:pt x="966566" y="5460108"/>
                  <a:pt x="441299" y="5288224"/>
                  <a:pt x="5580" y="4993858"/>
                </a:cubicBezTo>
                <a:lnTo>
                  <a:pt x="0" y="4989685"/>
                </a:lnTo>
                <a:lnTo>
                  <a:pt x="0" y="470423"/>
                </a:lnTo>
                <a:lnTo>
                  <a:pt x="5580" y="466250"/>
                </a:lnTo>
                <a:cubicBezTo>
                  <a:pt x="441299" y="171884"/>
                  <a:pt x="966566" y="0"/>
                  <a:pt x="1531979" y="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29"/>
          <p:cNvSpPr>
            <a:spLocks noGrp="1"/>
          </p:cNvSpPr>
          <p:nvPr>
            <p:ph type="pic" idx="2"/>
          </p:nvPr>
        </p:nvSpPr>
        <p:spPr>
          <a:xfrm>
            <a:off x="484093" y="524435"/>
            <a:ext cx="6595836" cy="8062353"/>
          </a:xfrm>
          <a:prstGeom prst="rect">
            <a:avLst/>
          </a:prstGeom>
          <a:solidFill>
            <a:srgbClr val="D8D8D8"/>
          </a:solidFill>
          <a:ln>
            <a:noFill/>
          </a:ln>
        </p:spPr>
      </p:sp>
      <p:sp>
        <p:nvSpPr>
          <p:cNvPr id="263" name="Google Shape;263;p2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64" name="Google Shape;264;p29"/>
          <p:cNvSpPr txBox="1">
            <a:spLocks noGrp="1"/>
          </p:cNvSpPr>
          <p:nvPr>
            <p:ph type="body" idx="1"/>
          </p:nvPr>
        </p:nvSpPr>
        <p:spPr>
          <a:xfrm>
            <a:off x="434648" y="5534848"/>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5" name="Google Shape;265;p29"/>
          <p:cNvSpPr txBox="1">
            <a:spLocks noGrp="1"/>
          </p:cNvSpPr>
          <p:nvPr>
            <p:ph type="body" idx="3"/>
          </p:nvPr>
        </p:nvSpPr>
        <p:spPr>
          <a:xfrm>
            <a:off x="434649" y="8121133"/>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3">
  <p:cSld name="Photo/text slide 3">
    <p:spTree>
      <p:nvGrpSpPr>
        <p:cNvPr id="1" name="Shape 266"/>
        <p:cNvGrpSpPr/>
        <p:nvPr/>
      </p:nvGrpSpPr>
      <p:grpSpPr>
        <a:xfrm>
          <a:off x="0" y="0"/>
          <a:ext cx="0" cy="0"/>
          <a:chOff x="0" y="0"/>
          <a:chExt cx="0" cy="0"/>
        </a:xfrm>
      </p:grpSpPr>
      <p:sp>
        <p:nvSpPr>
          <p:cNvPr id="267" name="Google Shape;267;p30"/>
          <p:cNvSpPr/>
          <p:nvPr/>
        </p:nvSpPr>
        <p:spPr>
          <a:xfrm>
            <a:off x="-1" y="2594796"/>
            <a:ext cx="7575077"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8" name="Google Shape;268;p3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9" name="Google Shape;269;p30"/>
          <p:cNvSpPr txBox="1">
            <a:spLocks noGrp="1"/>
          </p:cNvSpPr>
          <p:nvPr>
            <p:ph type="body" idx="2"/>
          </p:nvPr>
        </p:nvSpPr>
        <p:spPr>
          <a:xfrm>
            <a:off x="765328" y="1289945"/>
            <a:ext cx="3014509" cy="12344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00000"/>
              </a:buClr>
              <a:buSzPts val="1600"/>
              <a:buFont typeface="Arial"/>
              <a:buNone/>
              <a:defRPr sz="1600" b="0" i="1" u="none" strike="noStrike" cap="none">
                <a:solidFill>
                  <a:srgbClr val="00000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70" name="Google Shape;270;p30"/>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p30"/>
          <p:cNvSpPr/>
          <p:nvPr/>
        </p:nvSpPr>
        <p:spPr>
          <a:xfrm flipH="1">
            <a:off x="0" y="3013335"/>
            <a:ext cx="324000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2" name="Google Shape;272;p30"/>
          <p:cNvSpPr/>
          <p:nvPr/>
        </p:nvSpPr>
        <p:spPr>
          <a:xfrm>
            <a:off x="0" y="921752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73" name="Google Shape;273;p30"/>
          <p:cNvSpPr>
            <a:spLocks noGrp="1"/>
          </p:cNvSpPr>
          <p:nvPr>
            <p:ph type="pic" idx="3"/>
          </p:nvPr>
        </p:nvSpPr>
        <p:spPr>
          <a:xfrm>
            <a:off x="3977692" y="522985"/>
            <a:ext cx="3064955" cy="2751872"/>
          </a:xfrm>
          <a:prstGeom prst="rect">
            <a:avLst/>
          </a:prstGeom>
          <a:solidFill>
            <a:srgbClr val="D8D8D8"/>
          </a:solidFill>
          <a:ln>
            <a:noFill/>
          </a:ln>
        </p:spPr>
      </p:sp>
      <p:sp>
        <p:nvSpPr>
          <p:cNvPr id="274" name="Google Shape;274;p30"/>
          <p:cNvSpPr txBox="1">
            <a:spLocks noGrp="1"/>
          </p:cNvSpPr>
          <p:nvPr>
            <p:ph type="body" idx="4"/>
          </p:nvPr>
        </p:nvSpPr>
        <p:spPr>
          <a:xfrm>
            <a:off x="752315" y="3760791"/>
            <a:ext cx="6143488" cy="554403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ly slide 2">
  <p:cSld name="Text only slide 2">
    <p:spTree>
      <p:nvGrpSpPr>
        <p:cNvPr id="1" name="Shape 290"/>
        <p:cNvGrpSpPr/>
        <p:nvPr/>
      </p:nvGrpSpPr>
      <p:grpSpPr>
        <a:xfrm>
          <a:off x="0" y="0"/>
          <a:ext cx="0" cy="0"/>
          <a:chOff x="0" y="0"/>
          <a:chExt cx="0" cy="0"/>
        </a:xfrm>
      </p:grpSpPr>
      <p:sp>
        <p:nvSpPr>
          <p:cNvPr id="291" name="Google Shape;291;p32"/>
          <p:cNvSpPr/>
          <p:nvPr/>
        </p:nvSpPr>
        <p:spPr>
          <a:xfrm>
            <a:off x="236144" y="-13489"/>
            <a:ext cx="7332439" cy="2831758"/>
          </a:xfrm>
          <a:custGeom>
            <a:avLst/>
            <a:gdLst/>
            <a:ahLst/>
            <a:cxnLst/>
            <a:rect l="l" t="t" r="r" b="b"/>
            <a:pathLst>
              <a:path w="2161701" h="834840" extrusionOk="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2" name="Google Shape;292;p32"/>
          <p:cNvSpPr/>
          <p:nvPr/>
        </p:nvSpPr>
        <p:spPr>
          <a:xfrm rot="10800000">
            <a:off x="2308088" y="2403497"/>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3" name="Google Shape;293;p32"/>
          <p:cNvSpPr txBox="1">
            <a:spLocks noGrp="1"/>
          </p:cNvSpPr>
          <p:nvPr>
            <p:ph type="body" idx="1"/>
          </p:nvPr>
        </p:nvSpPr>
        <p:spPr>
          <a:xfrm>
            <a:off x="752315" y="3373219"/>
            <a:ext cx="6143488" cy="593160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4" name="Google Shape;294;p32"/>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32"/>
          <p:cNvSpPr txBox="1">
            <a:spLocks noGrp="1"/>
          </p:cNvSpPr>
          <p:nvPr>
            <p:ph type="body" idx="2"/>
          </p:nvPr>
        </p:nvSpPr>
        <p:spPr>
          <a:xfrm>
            <a:off x="1265993" y="321279"/>
            <a:ext cx="5027689" cy="138169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6" name="Google Shape;296;p3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297"/>
        <p:cNvGrpSpPr/>
        <p:nvPr/>
      </p:nvGrpSpPr>
      <p:grpSpPr>
        <a:xfrm>
          <a:off x="0" y="0"/>
          <a:ext cx="0" cy="0"/>
          <a:chOff x="0" y="0"/>
          <a:chExt cx="0" cy="0"/>
        </a:xfrm>
      </p:grpSpPr>
      <p:sp>
        <p:nvSpPr>
          <p:cNvPr id="298" name="Google Shape;298;p33"/>
          <p:cNvSpPr/>
          <p:nvPr/>
        </p:nvSpPr>
        <p:spPr>
          <a:xfrm>
            <a:off x="23061" y="0"/>
            <a:ext cx="7536614" cy="4577849"/>
          </a:xfrm>
          <a:prstGeom prst="rect">
            <a:avLst/>
          </a:pr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299" name="Google Shape;299;p33"/>
          <p:cNvSpPr>
            <a:spLocks noGrp="1"/>
          </p:cNvSpPr>
          <p:nvPr>
            <p:ph type="pic" idx="2"/>
          </p:nvPr>
        </p:nvSpPr>
        <p:spPr>
          <a:xfrm>
            <a:off x="1273455" y="2729130"/>
            <a:ext cx="5035826" cy="5035826"/>
          </a:xfrm>
          <a:prstGeom prst="rect">
            <a:avLst/>
          </a:prstGeom>
          <a:noFill/>
          <a:ln>
            <a:noFill/>
          </a:ln>
        </p:spPr>
      </p:sp>
      <p:sp>
        <p:nvSpPr>
          <p:cNvPr id="300" name="Google Shape;300;p3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1" name="Google Shape;301;p33"/>
          <p:cNvSpPr txBox="1">
            <a:spLocks noGrp="1"/>
          </p:cNvSpPr>
          <p:nvPr>
            <p:ph type="body" idx="1"/>
          </p:nvPr>
        </p:nvSpPr>
        <p:spPr>
          <a:xfrm>
            <a:off x="752315" y="8198603"/>
            <a:ext cx="6143488" cy="161182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2" name="Google Shape;302;p33"/>
          <p:cNvSpPr txBox="1">
            <a:spLocks noGrp="1"/>
          </p:cNvSpPr>
          <p:nvPr>
            <p:ph type="body" idx="3"/>
          </p:nvPr>
        </p:nvSpPr>
        <p:spPr>
          <a:xfrm>
            <a:off x="631589" y="550208"/>
            <a:ext cx="6319558" cy="66235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3" name="Google Shape;303;p33"/>
          <p:cNvSpPr txBox="1">
            <a:spLocks noGrp="1"/>
          </p:cNvSpPr>
          <p:nvPr>
            <p:ph type="body" idx="4"/>
          </p:nvPr>
        </p:nvSpPr>
        <p:spPr>
          <a:xfrm>
            <a:off x="631589" y="1212566"/>
            <a:ext cx="6319558" cy="123444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1600"/>
              <a:buFont typeface="Arial"/>
              <a:buNone/>
              <a:defRPr sz="1600" b="0" i="1"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304"/>
        <p:cNvGrpSpPr/>
        <p:nvPr/>
      </p:nvGrpSpPr>
      <p:grpSpPr>
        <a:xfrm>
          <a:off x="0" y="0"/>
          <a:ext cx="0" cy="0"/>
          <a:chOff x="0" y="0"/>
          <a:chExt cx="0" cy="0"/>
        </a:xfrm>
      </p:grpSpPr>
      <p:sp>
        <p:nvSpPr>
          <p:cNvPr id="305" name="Google Shape;305;p34"/>
          <p:cNvSpPr/>
          <p:nvPr/>
        </p:nvSpPr>
        <p:spPr>
          <a:xfrm>
            <a:off x="-30805" y="2886754"/>
            <a:ext cx="7590480"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06" name="Google Shape;306;p34"/>
          <p:cNvSpPr/>
          <p:nvPr/>
        </p:nvSpPr>
        <p:spPr>
          <a:xfrm rot="10800000" flipH="1">
            <a:off x="3751108" y="3293886"/>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7" name="Google Shape;307;p3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8" name="Google Shape;308;p3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9" name="Google Shape;309;p34"/>
          <p:cNvSpPr txBox="1">
            <a:spLocks noGrp="1"/>
          </p:cNvSpPr>
          <p:nvPr>
            <p:ph type="body" idx="3"/>
          </p:nvPr>
        </p:nvSpPr>
        <p:spPr>
          <a:xfrm>
            <a:off x="3986924" y="4751350"/>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0" name="Google Shape;310;p34"/>
          <p:cNvSpPr>
            <a:spLocks noGrp="1"/>
          </p:cNvSpPr>
          <p:nvPr>
            <p:ph type="pic" idx="4"/>
          </p:nvPr>
        </p:nvSpPr>
        <p:spPr>
          <a:xfrm flipH="1">
            <a:off x="515711" y="3293886"/>
            <a:ext cx="3233336" cy="2829706"/>
          </a:xfrm>
          <a:prstGeom prst="rect">
            <a:avLst/>
          </a:prstGeom>
          <a:solidFill>
            <a:srgbClr val="D8D8D8"/>
          </a:solidFill>
          <a:ln>
            <a:noFill/>
          </a:ln>
        </p:spPr>
      </p:sp>
      <p:sp>
        <p:nvSpPr>
          <p:cNvPr id="311" name="Google Shape;311;p34"/>
          <p:cNvSpPr txBox="1">
            <a:spLocks noGrp="1"/>
          </p:cNvSpPr>
          <p:nvPr>
            <p:ph type="body" idx="5"/>
          </p:nvPr>
        </p:nvSpPr>
        <p:spPr>
          <a:xfrm>
            <a:off x="3986924" y="3609613"/>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2" name="Google Shape;312;p34"/>
          <p:cNvSpPr/>
          <p:nvPr/>
        </p:nvSpPr>
        <p:spPr>
          <a:xfrm rot="10800000" flipH="1">
            <a:off x="555001" y="6458432"/>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3" name="Google Shape;313;p34"/>
          <p:cNvSpPr txBox="1">
            <a:spLocks noGrp="1"/>
          </p:cNvSpPr>
          <p:nvPr>
            <p:ph type="body" idx="6"/>
          </p:nvPr>
        </p:nvSpPr>
        <p:spPr>
          <a:xfrm>
            <a:off x="790817" y="7915896"/>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4" name="Google Shape;314;p34"/>
          <p:cNvSpPr txBox="1">
            <a:spLocks noGrp="1"/>
          </p:cNvSpPr>
          <p:nvPr>
            <p:ph type="body" idx="7"/>
          </p:nvPr>
        </p:nvSpPr>
        <p:spPr>
          <a:xfrm>
            <a:off x="790817" y="6774159"/>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5" name="Google Shape;315;p34"/>
          <p:cNvSpPr>
            <a:spLocks noGrp="1"/>
          </p:cNvSpPr>
          <p:nvPr>
            <p:ph type="pic" idx="8"/>
          </p:nvPr>
        </p:nvSpPr>
        <p:spPr>
          <a:xfrm flipH="1">
            <a:off x="3692174" y="6458433"/>
            <a:ext cx="3233336" cy="2829706"/>
          </a:xfrm>
          <a:prstGeom prst="rect">
            <a:avLst/>
          </a:prstGeom>
          <a:solidFill>
            <a:srgbClr val="D8D8D8"/>
          </a:solidFill>
          <a:ln>
            <a:noFill/>
          </a:ln>
        </p:spPr>
      </p:sp>
      <p:sp>
        <p:nvSpPr>
          <p:cNvPr id="316" name="Google Shape;316;p34"/>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34"/>
          <p:cNvSpPr/>
          <p:nvPr/>
        </p:nvSpPr>
        <p:spPr>
          <a:xfrm flipH="1">
            <a:off x="4935530" y="4550270"/>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18" name="Google Shape;318;p34"/>
          <p:cNvSpPr/>
          <p:nvPr/>
        </p:nvSpPr>
        <p:spPr>
          <a:xfrm flipH="1">
            <a:off x="0" y="7724548"/>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text slide 1">
  <p:cSld name="Photo/text slide 1">
    <p:spTree>
      <p:nvGrpSpPr>
        <p:cNvPr id="1" name="Shape 319"/>
        <p:cNvGrpSpPr/>
        <p:nvPr/>
      </p:nvGrpSpPr>
      <p:grpSpPr>
        <a:xfrm>
          <a:off x="0" y="0"/>
          <a:ext cx="0" cy="0"/>
          <a:chOff x="0" y="0"/>
          <a:chExt cx="0" cy="0"/>
        </a:xfrm>
      </p:grpSpPr>
      <p:sp>
        <p:nvSpPr>
          <p:cNvPr id="320" name="Google Shape;320;p35"/>
          <p:cNvSpPr/>
          <p:nvPr/>
        </p:nvSpPr>
        <p:spPr>
          <a:xfrm>
            <a:off x="420974" y="268941"/>
            <a:ext cx="3284648" cy="9889385"/>
          </a:xfrm>
          <a:custGeom>
            <a:avLst/>
            <a:gdLst/>
            <a:ahLst/>
            <a:cxnLst/>
            <a:rect l="l" t="t" r="r" b="b"/>
            <a:pathLst>
              <a:path w="1159533" h="3031200" extrusionOk="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1" name="Google Shape;321;p35"/>
          <p:cNvSpPr txBox="1">
            <a:spLocks noGrp="1"/>
          </p:cNvSpPr>
          <p:nvPr>
            <p:ph type="body" idx="1"/>
          </p:nvPr>
        </p:nvSpPr>
        <p:spPr>
          <a:xfrm>
            <a:off x="683565" y="1027561"/>
            <a:ext cx="2864232" cy="8796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2" name="Google Shape;322;p35"/>
          <p:cNvSpPr txBox="1">
            <a:spLocks noGrp="1"/>
          </p:cNvSpPr>
          <p:nvPr>
            <p:ph type="body" idx="2"/>
          </p:nvPr>
        </p:nvSpPr>
        <p:spPr>
          <a:xfrm>
            <a:off x="683565" y="2424204"/>
            <a:ext cx="2693750" cy="73399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3" name="Google Shape;323;p35"/>
          <p:cNvSpPr>
            <a:spLocks noGrp="1"/>
          </p:cNvSpPr>
          <p:nvPr>
            <p:ph type="pic" idx="3"/>
          </p:nvPr>
        </p:nvSpPr>
        <p:spPr>
          <a:xfrm>
            <a:off x="3705622" y="1178454"/>
            <a:ext cx="3854053" cy="8334904"/>
          </a:xfrm>
          <a:prstGeom prst="rect">
            <a:avLst/>
          </a:prstGeom>
          <a:solidFill>
            <a:srgbClr val="D8D8D8"/>
          </a:solidFill>
          <a:ln>
            <a:noFill/>
          </a:ln>
        </p:spPr>
      </p:sp>
      <p:sp>
        <p:nvSpPr>
          <p:cNvPr id="324" name="Google Shape;324;p35"/>
          <p:cNvSpPr/>
          <p:nvPr/>
        </p:nvSpPr>
        <p:spPr>
          <a:xfrm rot="10800000">
            <a:off x="1677895" y="2120415"/>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5" name="Google Shape;325;p35"/>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hoto slide 2">
  <p:cSld name="quote/photo slide 2">
    <p:spTree>
      <p:nvGrpSpPr>
        <p:cNvPr id="1" name="Shape 357"/>
        <p:cNvGrpSpPr/>
        <p:nvPr/>
      </p:nvGrpSpPr>
      <p:grpSpPr>
        <a:xfrm>
          <a:off x="0" y="0"/>
          <a:ext cx="0" cy="0"/>
          <a:chOff x="0" y="0"/>
          <a:chExt cx="0" cy="0"/>
        </a:xfrm>
      </p:grpSpPr>
      <p:sp>
        <p:nvSpPr>
          <p:cNvPr id="358" name="Google Shape;358;p37"/>
          <p:cNvSpPr/>
          <p:nvPr/>
        </p:nvSpPr>
        <p:spPr>
          <a:xfrm>
            <a:off x="182030" y="1672028"/>
            <a:ext cx="4283839" cy="384624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59" name="Google Shape;359;p37"/>
          <p:cNvSpPr>
            <a:spLocks noGrp="1"/>
          </p:cNvSpPr>
          <p:nvPr>
            <p:ph type="pic" idx="2"/>
          </p:nvPr>
        </p:nvSpPr>
        <p:spPr>
          <a:xfrm>
            <a:off x="401638" y="393700"/>
            <a:ext cx="6716712" cy="9014859"/>
          </a:xfrm>
          <a:prstGeom prst="rect">
            <a:avLst/>
          </a:prstGeom>
          <a:solidFill>
            <a:srgbClr val="D8D8D8"/>
          </a:solidFill>
          <a:ln>
            <a:noFill/>
          </a:ln>
        </p:spPr>
      </p:sp>
      <p:sp>
        <p:nvSpPr>
          <p:cNvPr id="360" name="Google Shape;360;p3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61" name="Google Shape;361;p37"/>
          <p:cNvSpPr txBox="1">
            <a:spLocks noGrp="1"/>
          </p:cNvSpPr>
          <p:nvPr>
            <p:ph type="body" idx="1"/>
          </p:nvPr>
        </p:nvSpPr>
        <p:spPr>
          <a:xfrm>
            <a:off x="877561" y="2062985"/>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2" name="Google Shape;362;p37"/>
          <p:cNvSpPr txBox="1">
            <a:spLocks noGrp="1"/>
          </p:cNvSpPr>
          <p:nvPr>
            <p:ph type="body" idx="3"/>
          </p:nvPr>
        </p:nvSpPr>
        <p:spPr>
          <a:xfrm>
            <a:off x="877562" y="4649270"/>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63"/>
        <p:cNvGrpSpPr/>
        <p:nvPr/>
      </p:nvGrpSpPr>
      <p:grpSpPr>
        <a:xfrm>
          <a:off x="0" y="0"/>
          <a:ext cx="0" cy="0"/>
          <a:chOff x="0" y="0"/>
          <a:chExt cx="0" cy="0"/>
        </a:xfrm>
      </p:grpSpPr>
      <p:sp>
        <p:nvSpPr>
          <p:cNvPr id="364" name="Google Shape;364;p38"/>
          <p:cNvSpPr/>
          <p:nvPr/>
        </p:nvSpPr>
        <p:spPr>
          <a:xfrm>
            <a:off x="406399" y="2498271"/>
            <a:ext cx="6746875" cy="6295894"/>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5" name="Google Shape;365;p38"/>
          <p:cNvSpPr/>
          <p:nvPr/>
        </p:nvSpPr>
        <p:spPr>
          <a:xfrm>
            <a:off x="0" y="7795630"/>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6" name="Google Shape;366;p3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chemeClr val="lt1"/>
              </a:buClr>
              <a:buSzPts val="2200"/>
              <a:buFont typeface="Arial"/>
              <a:buNone/>
              <a:defRPr sz="22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7" name="Google Shape;367;p3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8" name="Google Shape;368;p38"/>
          <p:cNvSpPr txBox="1">
            <a:spLocks noGrp="1"/>
          </p:cNvSpPr>
          <p:nvPr>
            <p:ph type="body" idx="3"/>
          </p:nvPr>
        </p:nvSpPr>
        <p:spPr>
          <a:xfrm>
            <a:off x="554560" y="3219790"/>
            <a:ext cx="6326687" cy="425346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050"/>
              <a:buFont typeface="Arial"/>
              <a:buNone/>
              <a:defRPr sz="105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69" name="Google Shape;369;p38"/>
          <p:cNvGrpSpPr/>
          <p:nvPr/>
        </p:nvGrpSpPr>
        <p:grpSpPr>
          <a:xfrm>
            <a:off x="745951" y="522514"/>
            <a:ext cx="3011171" cy="1658147"/>
            <a:chOff x="7213103" y="8616507"/>
            <a:chExt cx="2393632" cy="1318090"/>
          </a:xfrm>
        </p:grpSpPr>
        <p:grpSp>
          <p:nvGrpSpPr>
            <p:cNvPr id="370" name="Google Shape;370;p38"/>
            <p:cNvGrpSpPr/>
            <p:nvPr/>
          </p:nvGrpSpPr>
          <p:grpSpPr>
            <a:xfrm>
              <a:off x="7278826" y="9366586"/>
              <a:ext cx="1318260" cy="568011"/>
              <a:chOff x="2729229" y="5345906"/>
              <a:chExt cx="1318260" cy="568011"/>
            </a:xfrm>
          </p:grpSpPr>
          <p:sp>
            <p:nvSpPr>
              <p:cNvPr id="371" name="Google Shape;371;p38"/>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2" name="Google Shape;372;p38"/>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3" name="Google Shape;373;p38"/>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377" name="Google Shape;377;p38"/>
            <p:cNvGrpSpPr/>
            <p:nvPr/>
          </p:nvGrpSpPr>
          <p:grpSpPr>
            <a:xfrm>
              <a:off x="8751391" y="9375120"/>
              <a:ext cx="855344" cy="553788"/>
              <a:chOff x="4201794" y="5354440"/>
              <a:chExt cx="855344" cy="553788"/>
            </a:xfrm>
          </p:grpSpPr>
          <p:grpSp>
            <p:nvGrpSpPr>
              <p:cNvPr id="378" name="Google Shape;378;p38"/>
              <p:cNvGrpSpPr/>
              <p:nvPr/>
            </p:nvGrpSpPr>
            <p:grpSpPr>
              <a:xfrm>
                <a:off x="4213224" y="5354440"/>
                <a:ext cx="843914" cy="553788"/>
                <a:chOff x="4213224" y="5354440"/>
                <a:chExt cx="843914" cy="553788"/>
              </a:xfrm>
            </p:grpSpPr>
            <p:sp>
              <p:nvSpPr>
                <p:cNvPr id="379" name="Google Shape;379;p38"/>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0" name="Google Shape;380;p38"/>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1" name="Google Shape;381;p38"/>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2" name="Google Shape;382;p38"/>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3" name="Google Shape;383;p38"/>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8" name="Google Shape;388;p38"/>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9" name="Google Shape;389;p38"/>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0" name="Google Shape;390;p38"/>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1" name="Google Shape;391;p38"/>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2" name="Google Shape;392;p38"/>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3" name="Google Shape;393;p38"/>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9" name="Google Shape;399;p38"/>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0" name="Google Shape;400;p38"/>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1" name="Google Shape;401;p38"/>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2" name="Google Shape;402;p38"/>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3" name="Google Shape;403;p38"/>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4" name="Google Shape;404;p38"/>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5" name="Google Shape;405;p38"/>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6" name="Google Shape;406;p38"/>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7" name="Google Shape;407;p38"/>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8" name="Google Shape;408;p38"/>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9" name="Google Shape;409;p38"/>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0" name="Google Shape;410;p38"/>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1" name="Google Shape;411;p38"/>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2" name="Google Shape;412;p38"/>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3" name="Google Shape;413;p38"/>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4" name="Google Shape;414;p38"/>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5" name="Google Shape;415;p38"/>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416" name="Google Shape;416;p38"/>
              <p:cNvGrpSpPr/>
              <p:nvPr/>
            </p:nvGrpSpPr>
            <p:grpSpPr>
              <a:xfrm>
                <a:off x="4201794" y="5647454"/>
                <a:ext cx="133350" cy="132757"/>
                <a:chOff x="4201794" y="5647454"/>
                <a:chExt cx="133350" cy="132757"/>
              </a:xfrm>
            </p:grpSpPr>
            <p:sp>
              <p:nvSpPr>
                <p:cNvPr id="417" name="Google Shape;417;p3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8" name="Google Shape;418;p3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grpSp>
          <p:nvGrpSpPr>
            <p:cNvPr id="419" name="Google Shape;419;p38"/>
            <p:cNvGrpSpPr/>
            <p:nvPr/>
          </p:nvGrpSpPr>
          <p:grpSpPr>
            <a:xfrm>
              <a:off x="7213103" y="8616507"/>
              <a:ext cx="680084" cy="730165"/>
              <a:chOff x="2663506" y="4595827"/>
              <a:chExt cx="680084" cy="730165"/>
            </a:xfrm>
          </p:grpSpPr>
          <p:sp>
            <p:nvSpPr>
              <p:cNvPr id="420" name="Google Shape;420;p38"/>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1" name="Google Shape;421;p38"/>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2" name="Google Shape;422;p38"/>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3" name="Google Shape;423;p38"/>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4" name="Google Shape;424;p38"/>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5" name="Google Shape;425;p38"/>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6" name="Google Shape;426;p38"/>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7" name="Google Shape;427;p38"/>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8" name="Google Shape;428;p38"/>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9" name="Google Shape;429;p38"/>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pic>
        <p:nvPicPr>
          <p:cNvPr id="430" name="Google Shape;430;p38"/>
          <p:cNvPicPr preferRelativeResize="0"/>
          <p:nvPr/>
        </p:nvPicPr>
        <p:blipFill rotWithShape="1">
          <a:blip r:embed="rId2">
            <a:alphaModFix/>
          </a:blip>
          <a:srcRect r="44449"/>
          <a:stretch/>
        </p:blipFill>
        <p:spPr>
          <a:xfrm>
            <a:off x="693882" y="9793994"/>
            <a:ext cx="1184829" cy="27207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166"/>
        <p:cNvGrpSpPr/>
        <p:nvPr/>
      </p:nvGrpSpPr>
      <p:grpSpPr>
        <a:xfrm>
          <a:off x="0" y="0"/>
          <a:ext cx="0" cy="0"/>
          <a:chOff x="0" y="0"/>
          <a:chExt cx="0" cy="0"/>
        </a:xfrm>
      </p:grpSpPr>
      <p:sp>
        <p:nvSpPr>
          <p:cNvPr id="167" name="Google Shape;167;p22"/>
          <p:cNvSpPr/>
          <p:nvPr/>
        </p:nvSpPr>
        <p:spPr>
          <a:xfrm rot="10800000" flipH="1">
            <a:off x="326600" y="228027"/>
            <a:ext cx="2555106" cy="9323906"/>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22"/>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69" name="Google Shape;169;p22"/>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0" name="Google Shape;170;p22"/>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1" name="Google Shape;171;p22"/>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2" name="Google Shape;172;p22"/>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3" name="Google Shape;173;p22"/>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4" name="Google Shape;174;p22"/>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5" name="Google Shape;175;p22"/>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6" name="Google Shape;176;p22"/>
          <p:cNvSpPr/>
          <p:nvPr/>
        </p:nvSpPr>
        <p:spPr>
          <a:xfrm rot="10800000">
            <a:off x="-1" y="2195796"/>
            <a:ext cx="2955366" cy="8503489"/>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22"/>
          <p:cNvSpPr/>
          <p:nvPr/>
        </p:nvSpPr>
        <p:spPr>
          <a:xfrm>
            <a:off x="3334602" y="7663453"/>
            <a:ext cx="3798570"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dirty="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dirty="0"/>
          </a:p>
        </p:txBody>
      </p:sp>
      <p:sp>
        <p:nvSpPr>
          <p:cNvPr id="178" name="Google Shape;178;p22"/>
          <p:cNvSpPr/>
          <p:nvPr/>
        </p:nvSpPr>
        <p:spPr>
          <a:xfrm>
            <a:off x="264671" y="7671749"/>
            <a:ext cx="2617035" cy="40719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9" name="Google Shape;179;p22"/>
          <p:cNvPicPr preferRelativeResize="0"/>
          <p:nvPr/>
        </p:nvPicPr>
        <p:blipFill rotWithShape="1">
          <a:blip r:embed="rId2">
            <a:alphaModFix/>
          </a:blip>
          <a:srcRect r="44449"/>
          <a:stretch/>
        </p:blipFill>
        <p:spPr>
          <a:xfrm>
            <a:off x="951606" y="7735162"/>
            <a:ext cx="1184829" cy="272079"/>
          </a:xfrm>
          <a:prstGeom prst="rect">
            <a:avLst/>
          </a:prstGeom>
          <a:noFill/>
          <a:ln>
            <a:noFill/>
          </a:ln>
        </p:spPr>
      </p:pic>
      <p:sp>
        <p:nvSpPr>
          <p:cNvPr id="180" name="Google Shape;180;p22"/>
          <p:cNvSpPr/>
          <p:nvPr/>
        </p:nvSpPr>
        <p:spPr>
          <a:xfrm>
            <a:off x="17775" y="1199068"/>
            <a:ext cx="7560000" cy="720752"/>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22"/>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5500"/>
              <a:buNone/>
              <a:defRPr sz="55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2" name="Google Shape;182;p22"/>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3" name="Google Shape;183;p22"/>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4" name="Google Shape;184;p22"/>
          <p:cNvSpPr txBox="1">
            <a:spLocks noGrp="1"/>
          </p:cNvSpPr>
          <p:nvPr>
            <p:ph type="body" idx="15"/>
          </p:nvPr>
        </p:nvSpPr>
        <p:spPr>
          <a:xfrm>
            <a:off x="2209998" y="569881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5" name="Google Shape;185;p22"/>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86" name="Google Shape;186;p22"/>
          <p:cNvGrpSpPr/>
          <p:nvPr/>
        </p:nvGrpSpPr>
        <p:grpSpPr>
          <a:xfrm>
            <a:off x="2203825" y="3636657"/>
            <a:ext cx="5040000" cy="1982036"/>
            <a:chOff x="2083799" y="3965406"/>
            <a:chExt cx="5040000" cy="1982036"/>
          </a:xfrm>
        </p:grpSpPr>
        <p:cxnSp>
          <p:nvCxnSpPr>
            <p:cNvPr id="187" name="Google Shape;187;p22"/>
            <p:cNvCxnSpPr/>
            <p:nvPr/>
          </p:nvCxnSpPr>
          <p:spPr>
            <a:xfrm rot="10800000">
              <a:off x="2083799" y="3965406"/>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8" name="Google Shape;188;p22"/>
            <p:cNvCxnSpPr/>
            <p:nvPr/>
          </p:nvCxnSpPr>
          <p:spPr>
            <a:xfrm rot="10800000">
              <a:off x="2083799" y="4471097"/>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9" name="Google Shape;189;p22"/>
            <p:cNvCxnSpPr/>
            <p:nvPr/>
          </p:nvCxnSpPr>
          <p:spPr>
            <a:xfrm rot="10800000">
              <a:off x="2083799" y="496791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0" name="Google Shape;190;p22"/>
            <p:cNvCxnSpPr/>
            <p:nvPr/>
          </p:nvCxnSpPr>
          <p:spPr>
            <a:xfrm rot="10800000">
              <a:off x="2083799" y="544175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1" name="Google Shape;191;p22"/>
            <p:cNvCxnSpPr/>
            <p:nvPr/>
          </p:nvCxnSpPr>
          <p:spPr>
            <a:xfrm rot="10800000">
              <a:off x="2083799" y="5947442"/>
              <a:ext cx="5040000" cy="0"/>
            </a:xfrm>
            <a:prstGeom prst="straightConnector1">
              <a:avLst/>
            </a:prstGeom>
            <a:noFill/>
            <a:ln w="12700" cap="flat" cmpd="sng">
              <a:solidFill>
                <a:srgbClr val="10B1A2"/>
              </a:solidFill>
              <a:prstDash val="solid"/>
              <a:miter lim="800000"/>
              <a:headEnd type="none" w="sm" len="sm"/>
              <a:tailEnd type="none" w="sm" len="sm"/>
            </a:ln>
          </p:spPr>
        </p:cxnSp>
      </p:grpSp>
      <p:grpSp>
        <p:nvGrpSpPr>
          <p:cNvPr id="192" name="Google Shape;192;p22"/>
          <p:cNvGrpSpPr/>
          <p:nvPr/>
        </p:nvGrpSpPr>
        <p:grpSpPr>
          <a:xfrm>
            <a:off x="1560825" y="8536079"/>
            <a:ext cx="1312311" cy="1374993"/>
            <a:chOff x="2872104" y="4652749"/>
            <a:chExt cx="1470660" cy="1540906"/>
          </a:xfrm>
        </p:grpSpPr>
        <p:sp>
          <p:nvSpPr>
            <p:cNvPr id="193" name="Google Shape;193;p22"/>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22"/>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22"/>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22"/>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22"/>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22"/>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22"/>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22"/>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22"/>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202"/>
        <p:cNvGrpSpPr/>
        <p:nvPr/>
      </p:nvGrpSpPr>
      <p:grpSpPr>
        <a:xfrm>
          <a:off x="0" y="0"/>
          <a:ext cx="0" cy="0"/>
          <a:chOff x="0" y="0"/>
          <a:chExt cx="0" cy="0"/>
        </a:xfrm>
      </p:grpSpPr>
      <p:sp>
        <p:nvSpPr>
          <p:cNvPr id="203" name="Google Shape;203;p23"/>
          <p:cNvSpPr/>
          <p:nvPr/>
        </p:nvSpPr>
        <p:spPr>
          <a:xfrm flipH="1">
            <a:off x="293151" y="548276"/>
            <a:ext cx="6956072" cy="8528151"/>
          </a:xfrm>
          <a:custGeom>
            <a:avLst/>
            <a:gdLst/>
            <a:ahLst/>
            <a:cxnLst/>
            <a:rect l="l" t="t" r="r" b="b"/>
            <a:pathLst>
              <a:path w="6837538" h="7584050" extrusionOk="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23"/>
          <p:cNvSpPr/>
          <p:nvPr/>
        </p:nvSpPr>
        <p:spPr>
          <a:xfrm>
            <a:off x="3429785" y="2639079"/>
            <a:ext cx="4147225"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10B1A2"/>
          </a:solid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23"/>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827"/>
              </a:spcBef>
              <a:spcAft>
                <a:spcPts val="0"/>
              </a:spcAft>
              <a:buClr>
                <a:srgbClr val="10B1A2"/>
              </a:buClr>
              <a:buSzPts val="10000"/>
              <a:buNone/>
              <a:defRPr sz="10000" b="0">
                <a:solidFill>
                  <a:srgbClr val="10B1A2"/>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206" name="Google Shape;206;p23"/>
          <p:cNvSpPr txBox="1">
            <a:spLocks noGrp="1"/>
          </p:cNvSpPr>
          <p:nvPr>
            <p:ph type="body" idx="2"/>
          </p:nvPr>
        </p:nvSpPr>
        <p:spPr>
          <a:xfrm>
            <a:off x="3429785" y="3124029"/>
            <a:ext cx="2930148" cy="2002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207" name="Google Shape;207;p23"/>
          <p:cNvGrpSpPr/>
          <p:nvPr/>
        </p:nvGrpSpPr>
        <p:grpSpPr>
          <a:xfrm>
            <a:off x="4462109" y="6900638"/>
            <a:ext cx="2660016" cy="2787071"/>
            <a:chOff x="2872104" y="4652749"/>
            <a:chExt cx="1470660" cy="1540906"/>
          </a:xfrm>
        </p:grpSpPr>
        <p:sp>
          <p:nvSpPr>
            <p:cNvPr id="208" name="Google Shape;208;p23"/>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23"/>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23"/>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23"/>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23"/>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23"/>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23"/>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23"/>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23"/>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extLst>
      <p:ext uri="{BB962C8B-B14F-4D97-AF65-F5344CB8AC3E}">
        <p14:creationId xmlns:p14="http://schemas.microsoft.com/office/powerpoint/2010/main" val="48485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13088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1">
  <p:cSld name="quote/photo slide 1">
    <p:spTree>
      <p:nvGrpSpPr>
        <p:cNvPr id="1" name="Shape 234"/>
        <p:cNvGrpSpPr/>
        <p:nvPr/>
      </p:nvGrpSpPr>
      <p:grpSpPr>
        <a:xfrm>
          <a:off x="0" y="0"/>
          <a:ext cx="0" cy="0"/>
          <a:chOff x="0" y="0"/>
          <a:chExt cx="0" cy="0"/>
        </a:xfrm>
      </p:grpSpPr>
      <p:sp>
        <p:nvSpPr>
          <p:cNvPr id="235" name="Google Shape;235;p26"/>
          <p:cNvSpPr/>
          <p:nvPr/>
        </p:nvSpPr>
        <p:spPr>
          <a:xfrm>
            <a:off x="326600" y="583660"/>
            <a:ext cx="3710562" cy="940011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6" name="Google Shape;236;p26"/>
          <p:cNvSpPr txBox="1">
            <a:spLocks noGrp="1"/>
          </p:cNvSpPr>
          <p:nvPr>
            <p:ph type="body" idx="1"/>
          </p:nvPr>
        </p:nvSpPr>
        <p:spPr>
          <a:xfrm>
            <a:off x="472530" y="767164"/>
            <a:ext cx="3418702"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37" name="Google Shape;237;p2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8" name="Google Shape;238;p26"/>
          <p:cNvSpPr>
            <a:spLocks noGrp="1"/>
          </p:cNvSpPr>
          <p:nvPr>
            <p:ph type="pic" idx="2"/>
          </p:nvPr>
        </p:nvSpPr>
        <p:spPr>
          <a:xfrm>
            <a:off x="31548" y="3701709"/>
            <a:ext cx="6056028" cy="5437409"/>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39"/>
        <p:cNvGrpSpPr/>
        <p:nvPr/>
      </p:nvGrpSpPr>
      <p:grpSpPr>
        <a:xfrm>
          <a:off x="0" y="0"/>
          <a:ext cx="0" cy="0"/>
          <a:chOff x="0" y="0"/>
          <a:chExt cx="0" cy="0"/>
        </a:xfrm>
      </p:grpSpPr>
      <p:sp>
        <p:nvSpPr>
          <p:cNvPr id="240" name="Google Shape;240;p27"/>
          <p:cNvSpPr/>
          <p:nvPr/>
        </p:nvSpPr>
        <p:spPr>
          <a:xfrm>
            <a:off x="0" y="1213658"/>
            <a:ext cx="7559675" cy="4869991"/>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1" name="Google Shape;241;p27"/>
          <p:cNvSpPr txBox="1">
            <a:spLocks noGrp="1"/>
          </p:cNvSpPr>
          <p:nvPr>
            <p:ph type="body" idx="1"/>
          </p:nvPr>
        </p:nvSpPr>
        <p:spPr>
          <a:xfrm>
            <a:off x="559612" y="2049131"/>
            <a:ext cx="6526988" cy="372937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2" name="Google Shape;242;p2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27"/>
          <p:cNvSpPr txBox="1">
            <a:spLocks noGrp="1"/>
          </p:cNvSpPr>
          <p:nvPr>
            <p:ph type="body" idx="2"/>
          </p:nvPr>
        </p:nvSpPr>
        <p:spPr>
          <a:xfrm>
            <a:off x="559612" y="6718314"/>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4" name="Google Shape;244;p27"/>
          <p:cNvSpPr txBox="1">
            <a:spLocks noGrp="1"/>
          </p:cNvSpPr>
          <p:nvPr>
            <p:ph type="body" idx="3"/>
          </p:nvPr>
        </p:nvSpPr>
        <p:spPr>
          <a:xfrm>
            <a:off x="3446037" y="6718314"/>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5" name="Google Shape;245;p27"/>
          <p:cNvSpPr/>
          <p:nvPr/>
        </p:nvSpPr>
        <p:spPr>
          <a:xfrm rot="10800000">
            <a:off x="2299180" y="5404204"/>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6" name="Google Shape;246;p27"/>
          <p:cNvSpPr/>
          <p:nvPr/>
        </p:nvSpPr>
        <p:spPr>
          <a:xfrm>
            <a:off x="0" y="91587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47" name="Google Shape;247;p2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2">
  <p:cSld name="Photo/text slide 2">
    <p:spTree>
      <p:nvGrpSpPr>
        <p:cNvPr id="1" name="Shape 248"/>
        <p:cNvGrpSpPr/>
        <p:nvPr/>
      </p:nvGrpSpPr>
      <p:grpSpPr>
        <a:xfrm>
          <a:off x="0" y="0"/>
          <a:ext cx="0" cy="0"/>
          <a:chOff x="0" y="0"/>
          <a:chExt cx="0" cy="0"/>
        </a:xfrm>
      </p:grpSpPr>
      <p:sp>
        <p:nvSpPr>
          <p:cNvPr id="249" name="Google Shape;249;p28"/>
          <p:cNvSpPr/>
          <p:nvPr/>
        </p:nvSpPr>
        <p:spPr>
          <a:xfrm>
            <a:off x="461309" y="2712698"/>
            <a:ext cx="3436545" cy="2405402"/>
          </a:xfrm>
          <a:custGeom>
            <a:avLst/>
            <a:gdLst/>
            <a:ahLst/>
            <a:cxnLst/>
            <a:rect l="l" t="t" r="r" b="b"/>
            <a:pathLst>
              <a:path w="960756" h="672479" extrusionOk="0">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50" name="Google Shape;250;p28"/>
          <p:cNvSpPr>
            <a:spLocks noGrp="1"/>
          </p:cNvSpPr>
          <p:nvPr>
            <p:ph type="pic" idx="2"/>
          </p:nvPr>
        </p:nvSpPr>
        <p:spPr>
          <a:xfrm>
            <a:off x="-1" y="-11581"/>
            <a:ext cx="7559675" cy="2723566"/>
          </a:xfrm>
          <a:prstGeom prst="rect">
            <a:avLst/>
          </a:prstGeom>
          <a:solidFill>
            <a:srgbClr val="D8D8D8"/>
          </a:solidFill>
          <a:ln>
            <a:noFill/>
          </a:ln>
        </p:spPr>
      </p:sp>
      <p:sp>
        <p:nvSpPr>
          <p:cNvPr id="251" name="Google Shape;251;p28"/>
          <p:cNvSpPr txBox="1"/>
          <p:nvPr/>
        </p:nvSpPr>
        <p:spPr>
          <a:xfrm rot="-5400000">
            <a:off x="-2204035" y="7074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sp>
        <p:nvSpPr>
          <p:cNvPr id="252" name="Google Shape;252;p2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3" name="Google Shape;253;p28"/>
          <p:cNvSpPr txBox="1">
            <a:spLocks noGrp="1"/>
          </p:cNvSpPr>
          <p:nvPr>
            <p:ph type="body" idx="3"/>
          </p:nvPr>
        </p:nvSpPr>
        <p:spPr>
          <a:xfrm>
            <a:off x="706179" y="5345906"/>
            <a:ext cx="3019010" cy="441447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4" name="Google Shape;254;p28"/>
          <p:cNvSpPr txBox="1">
            <a:spLocks noGrp="1"/>
          </p:cNvSpPr>
          <p:nvPr>
            <p:ph type="body" idx="4"/>
          </p:nvPr>
        </p:nvSpPr>
        <p:spPr>
          <a:xfrm>
            <a:off x="4212469" y="3276997"/>
            <a:ext cx="3019010" cy="648338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5" name="Google Shape;255;p28"/>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56" name="Google Shape;256;p28"/>
          <p:cNvSpPr/>
          <p:nvPr/>
        </p:nvSpPr>
        <p:spPr>
          <a:xfrm flipH="1">
            <a:off x="-1" y="3128859"/>
            <a:ext cx="3240000" cy="45719"/>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nvGrpSpPr>
          <p:cNvPr id="257" name="Google Shape;257;p28"/>
          <p:cNvGrpSpPr/>
          <p:nvPr/>
        </p:nvGrpSpPr>
        <p:grpSpPr>
          <a:xfrm>
            <a:off x="296555" y="7386647"/>
            <a:ext cx="101635" cy="101183"/>
            <a:chOff x="4201794" y="5647454"/>
            <a:chExt cx="133350" cy="132757"/>
          </a:xfrm>
        </p:grpSpPr>
        <p:sp>
          <p:nvSpPr>
            <p:cNvPr id="258" name="Google Shape;258;p2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59" name="Google Shape;259;p2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519728" y="569242"/>
            <a:ext cx="6520220" cy="206659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5C5C5C"/>
              </a:buClr>
              <a:buSzPts val="3637"/>
              <a:buFont typeface="Calibri"/>
              <a:buNone/>
              <a:defRPr sz="3637" b="0" i="0" u="none" strike="noStrike" cap="none">
                <a:solidFill>
                  <a:srgbClr val="5C5C5C"/>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75602" algn="l" rtl="0">
              <a:lnSpc>
                <a:spcPct val="90000"/>
              </a:lnSpc>
              <a:spcBef>
                <a:spcPts val="827"/>
              </a:spcBef>
              <a:spcAft>
                <a:spcPts val="0"/>
              </a:spcAft>
              <a:buClr>
                <a:srgbClr val="5C5C5C"/>
              </a:buClr>
              <a:buSzPts val="2315"/>
              <a:buFont typeface="Arial"/>
              <a:buChar char="•"/>
              <a:defRPr sz="2315" b="0" i="0" u="none" strike="noStrike" cap="none">
                <a:solidFill>
                  <a:srgbClr val="5C5C5C"/>
                </a:solidFill>
                <a:latin typeface="Calibri"/>
                <a:ea typeface="Calibri"/>
                <a:cs typeface="Calibri"/>
                <a:sym typeface="Calibri"/>
              </a:defRPr>
            </a:lvl1pPr>
            <a:lvl2pPr marL="914400" marR="0" lvl="1" indent="-354583" algn="l" rtl="0">
              <a:lnSpc>
                <a:spcPct val="90000"/>
              </a:lnSpc>
              <a:spcBef>
                <a:spcPts val="413"/>
              </a:spcBef>
              <a:spcAft>
                <a:spcPts val="0"/>
              </a:spcAft>
              <a:buClr>
                <a:srgbClr val="5C5C5C"/>
              </a:buClr>
              <a:buSzPts val="1984"/>
              <a:buFont typeface="Arial"/>
              <a:buChar char="•"/>
              <a:defRPr sz="1984" b="0" i="0" u="none" strike="noStrike" cap="none">
                <a:solidFill>
                  <a:srgbClr val="5C5C5C"/>
                </a:solidFill>
                <a:latin typeface="Calibri"/>
                <a:ea typeface="Calibri"/>
                <a:cs typeface="Calibri"/>
                <a:sym typeface="Calibri"/>
              </a:defRPr>
            </a:lvl2pPr>
            <a:lvl3pPr marL="1371600" marR="0" lvl="2" indent="-333565" algn="l" rtl="0">
              <a:lnSpc>
                <a:spcPct val="90000"/>
              </a:lnSpc>
              <a:spcBef>
                <a:spcPts val="413"/>
              </a:spcBef>
              <a:spcAft>
                <a:spcPts val="0"/>
              </a:spcAft>
              <a:buClr>
                <a:srgbClr val="5C5C5C"/>
              </a:buClr>
              <a:buSzPts val="1653"/>
              <a:buFont typeface="Arial"/>
              <a:buChar char="•"/>
              <a:defRPr sz="1653" b="0" i="0" u="none" strike="noStrike" cap="none">
                <a:solidFill>
                  <a:srgbClr val="5C5C5C"/>
                </a:solidFill>
                <a:latin typeface="Calibri"/>
                <a:ea typeface="Calibri"/>
                <a:cs typeface="Calibri"/>
                <a:sym typeface="Calibri"/>
              </a:defRPr>
            </a:lvl3pPr>
            <a:lvl4pPr marL="1828800" marR="0" lvl="3"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4pPr>
            <a:lvl5pPr marL="2286000" marR="0" lvl="4"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084260"/>
                </a:solidFill>
                <a:latin typeface="Calibri"/>
                <a:ea typeface="Calibri"/>
                <a:cs typeface="Calibri"/>
                <a:sym typeface="Calibri"/>
              </a:defRPr>
            </a:lvl1pPr>
            <a:lvl2pPr marL="0" marR="0" lvl="1" indent="0" algn="r" rtl="0">
              <a:spcBef>
                <a:spcPts val="0"/>
              </a:spcBef>
              <a:buNone/>
              <a:defRPr sz="800" b="0" i="0" u="none" strike="noStrike" cap="none">
                <a:solidFill>
                  <a:srgbClr val="084260"/>
                </a:solidFill>
                <a:latin typeface="Calibri"/>
                <a:ea typeface="Calibri"/>
                <a:cs typeface="Calibri"/>
                <a:sym typeface="Calibri"/>
              </a:defRPr>
            </a:lvl2pPr>
            <a:lvl3pPr marL="0" marR="0" lvl="2" indent="0" algn="r" rtl="0">
              <a:spcBef>
                <a:spcPts val="0"/>
              </a:spcBef>
              <a:buNone/>
              <a:defRPr sz="800" b="0" i="0" u="none" strike="noStrike" cap="none">
                <a:solidFill>
                  <a:srgbClr val="084260"/>
                </a:solidFill>
                <a:latin typeface="Calibri"/>
                <a:ea typeface="Calibri"/>
                <a:cs typeface="Calibri"/>
                <a:sym typeface="Calibri"/>
              </a:defRPr>
            </a:lvl3pPr>
            <a:lvl4pPr marL="0" marR="0" lvl="3" indent="0" algn="r" rtl="0">
              <a:spcBef>
                <a:spcPts val="0"/>
              </a:spcBef>
              <a:buNone/>
              <a:defRPr sz="800" b="0" i="0" u="none" strike="noStrike" cap="none">
                <a:solidFill>
                  <a:srgbClr val="084260"/>
                </a:solidFill>
                <a:latin typeface="Calibri"/>
                <a:ea typeface="Calibri"/>
                <a:cs typeface="Calibri"/>
                <a:sym typeface="Calibri"/>
              </a:defRPr>
            </a:lvl4pPr>
            <a:lvl5pPr marL="0" marR="0" lvl="4" indent="0" algn="r" rtl="0">
              <a:spcBef>
                <a:spcPts val="0"/>
              </a:spcBef>
              <a:buNone/>
              <a:defRPr sz="800" b="0" i="0" u="none" strike="noStrike" cap="none">
                <a:solidFill>
                  <a:srgbClr val="084260"/>
                </a:solidFill>
                <a:latin typeface="Calibri"/>
                <a:ea typeface="Calibri"/>
                <a:cs typeface="Calibri"/>
                <a:sym typeface="Calibri"/>
              </a:defRPr>
            </a:lvl5pPr>
            <a:lvl6pPr marL="0" marR="0" lvl="5" indent="0" algn="r" rtl="0">
              <a:spcBef>
                <a:spcPts val="0"/>
              </a:spcBef>
              <a:buNone/>
              <a:defRPr sz="800" b="0" i="0" u="none" strike="noStrike" cap="none">
                <a:solidFill>
                  <a:srgbClr val="084260"/>
                </a:solidFill>
                <a:latin typeface="Calibri"/>
                <a:ea typeface="Calibri"/>
                <a:cs typeface="Calibri"/>
                <a:sym typeface="Calibri"/>
              </a:defRPr>
            </a:lvl6pPr>
            <a:lvl7pPr marL="0" marR="0" lvl="6" indent="0" algn="r" rtl="0">
              <a:spcBef>
                <a:spcPts val="0"/>
              </a:spcBef>
              <a:buNone/>
              <a:defRPr sz="800" b="0" i="0" u="none" strike="noStrike" cap="none">
                <a:solidFill>
                  <a:srgbClr val="084260"/>
                </a:solidFill>
                <a:latin typeface="Calibri"/>
                <a:ea typeface="Calibri"/>
                <a:cs typeface="Calibri"/>
                <a:sym typeface="Calibri"/>
              </a:defRPr>
            </a:lvl7pPr>
            <a:lvl8pPr marL="0" marR="0" lvl="7" indent="0" algn="r" rtl="0">
              <a:spcBef>
                <a:spcPts val="0"/>
              </a:spcBef>
              <a:buNone/>
              <a:defRPr sz="800" b="0" i="0" u="none" strike="noStrike" cap="none">
                <a:solidFill>
                  <a:srgbClr val="084260"/>
                </a:solidFill>
                <a:latin typeface="Calibri"/>
                <a:ea typeface="Calibri"/>
                <a:cs typeface="Calibri"/>
                <a:sym typeface="Calibri"/>
              </a:defRPr>
            </a:lvl8pPr>
            <a:lvl9pPr marL="0" marR="0" lvl="8" indent="0" algn="r" rtl="0">
              <a:spcBef>
                <a:spcPts val="0"/>
              </a:spcBef>
              <a:buNone/>
              <a:defRPr sz="800" b="0" i="0" u="none" strike="noStrike" cap="none">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3" name="Google Shape;13;p19"/>
          <p:cNvGrpSpPr/>
          <p:nvPr/>
        </p:nvGrpSpPr>
        <p:grpSpPr>
          <a:xfrm>
            <a:off x="434000" y="10141978"/>
            <a:ext cx="3688013" cy="369541"/>
            <a:chOff x="3136900" y="10192213"/>
            <a:chExt cx="3688013" cy="369541"/>
          </a:xfrm>
        </p:grpSpPr>
        <p:sp>
          <p:nvSpPr>
            <p:cNvPr id="14" name="Google Shape;14;p19"/>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u="none" strike="noStrike" cap="none">
                  <a:solidFill>
                    <a:srgbClr val="084260"/>
                  </a:solidFill>
                  <a:latin typeface="Calibri"/>
                  <a:ea typeface="Calibri"/>
                  <a:cs typeface="Calibri"/>
                  <a:sym typeface="Calibri"/>
                </a:rPr>
                <a:t>BEFRIENDING FOR SOCIAL     DIGITAL INCLUSION</a:t>
              </a:r>
              <a:endParaRPr sz="700" b="0" i="0">
                <a:solidFill>
                  <a:srgbClr val="084260"/>
                </a:solidFill>
                <a:latin typeface="Calibri"/>
                <a:ea typeface="Calibri"/>
                <a:cs typeface="Calibri"/>
                <a:sym typeface="Calibri"/>
              </a:endParaRPr>
            </a:p>
          </p:txBody>
        </p:sp>
        <p:grpSp>
          <p:nvGrpSpPr>
            <p:cNvPr id="15" name="Google Shape;15;p19"/>
            <p:cNvGrpSpPr/>
            <p:nvPr/>
          </p:nvGrpSpPr>
          <p:grpSpPr>
            <a:xfrm>
              <a:off x="5083743" y="10319021"/>
              <a:ext cx="101635" cy="101183"/>
              <a:chOff x="4201794" y="5647454"/>
              <a:chExt cx="133350" cy="132757"/>
            </a:xfrm>
          </p:grpSpPr>
          <p:sp>
            <p:nvSpPr>
              <p:cNvPr id="16" name="Google Shape;16;p19"/>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19"/>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68" r:id="rId4"/>
    <p:sldLayoutId id="214748366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sp>
        <p:nvSpPr>
          <p:cNvPr id="218" name="Google Shape;218;p24"/>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a:solidFill>
                  <a:srgbClr val="084260"/>
                </a:solidFill>
                <a:latin typeface="Calibri"/>
                <a:ea typeface="Calibri"/>
                <a:cs typeface="Calibri"/>
                <a:sym typeface="Calibri"/>
              </a:defRPr>
            </a:lvl1pPr>
            <a:lvl2pPr marL="0" marR="0" lvl="1" indent="0" algn="r" rtl="0">
              <a:spcBef>
                <a:spcPts val="0"/>
              </a:spcBef>
              <a:buNone/>
              <a:defRPr sz="800" b="0" i="0">
                <a:solidFill>
                  <a:srgbClr val="084260"/>
                </a:solidFill>
                <a:latin typeface="Calibri"/>
                <a:ea typeface="Calibri"/>
                <a:cs typeface="Calibri"/>
                <a:sym typeface="Calibri"/>
              </a:defRPr>
            </a:lvl2pPr>
            <a:lvl3pPr marL="0" marR="0" lvl="2" indent="0" algn="r" rtl="0">
              <a:spcBef>
                <a:spcPts val="0"/>
              </a:spcBef>
              <a:buNone/>
              <a:defRPr sz="800" b="0" i="0">
                <a:solidFill>
                  <a:srgbClr val="084260"/>
                </a:solidFill>
                <a:latin typeface="Calibri"/>
                <a:ea typeface="Calibri"/>
                <a:cs typeface="Calibri"/>
                <a:sym typeface="Calibri"/>
              </a:defRPr>
            </a:lvl3pPr>
            <a:lvl4pPr marL="0" marR="0" lvl="3" indent="0" algn="r" rtl="0">
              <a:spcBef>
                <a:spcPts val="0"/>
              </a:spcBef>
              <a:buNone/>
              <a:defRPr sz="800" b="0" i="0">
                <a:solidFill>
                  <a:srgbClr val="084260"/>
                </a:solidFill>
                <a:latin typeface="Calibri"/>
                <a:ea typeface="Calibri"/>
                <a:cs typeface="Calibri"/>
                <a:sym typeface="Calibri"/>
              </a:defRPr>
            </a:lvl4pPr>
            <a:lvl5pPr marL="0" marR="0" lvl="4" indent="0" algn="r" rtl="0">
              <a:spcBef>
                <a:spcPts val="0"/>
              </a:spcBef>
              <a:buNone/>
              <a:defRPr sz="800" b="0" i="0">
                <a:solidFill>
                  <a:srgbClr val="084260"/>
                </a:solidFill>
                <a:latin typeface="Calibri"/>
                <a:ea typeface="Calibri"/>
                <a:cs typeface="Calibri"/>
                <a:sym typeface="Calibri"/>
              </a:defRPr>
            </a:lvl5pPr>
            <a:lvl6pPr marL="0" marR="0" lvl="5" indent="0" algn="r" rtl="0">
              <a:spcBef>
                <a:spcPts val="0"/>
              </a:spcBef>
              <a:buNone/>
              <a:defRPr sz="800" b="0" i="0">
                <a:solidFill>
                  <a:srgbClr val="084260"/>
                </a:solidFill>
                <a:latin typeface="Calibri"/>
                <a:ea typeface="Calibri"/>
                <a:cs typeface="Calibri"/>
                <a:sym typeface="Calibri"/>
              </a:defRPr>
            </a:lvl6pPr>
            <a:lvl7pPr marL="0" marR="0" lvl="6" indent="0" algn="r" rtl="0">
              <a:spcBef>
                <a:spcPts val="0"/>
              </a:spcBef>
              <a:buNone/>
              <a:defRPr sz="800" b="0" i="0">
                <a:solidFill>
                  <a:srgbClr val="084260"/>
                </a:solidFill>
                <a:latin typeface="Calibri"/>
                <a:ea typeface="Calibri"/>
                <a:cs typeface="Calibri"/>
                <a:sym typeface="Calibri"/>
              </a:defRPr>
            </a:lvl7pPr>
            <a:lvl8pPr marL="0" marR="0" lvl="7" indent="0" algn="r" rtl="0">
              <a:spcBef>
                <a:spcPts val="0"/>
              </a:spcBef>
              <a:buNone/>
              <a:defRPr sz="800" b="0" i="0">
                <a:solidFill>
                  <a:srgbClr val="084260"/>
                </a:solidFill>
                <a:latin typeface="Calibri"/>
                <a:ea typeface="Calibri"/>
                <a:cs typeface="Calibri"/>
                <a:sym typeface="Calibri"/>
              </a:defRPr>
            </a:lvl8pPr>
            <a:lvl9pPr marL="0" marR="0" lvl="8" indent="0" algn="r" rtl="0">
              <a:spcBef>
                <a:spcPts val="0"/>
              </a:spcBef>
              <a:buNone/>
              <a:defRPr sz="800" b="0" i="0">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219" name="Google Shape;219;p24"/>
          <p:cNvGrpSpPr/>
          <p:nvPr/>
        </p:nvGrpSpPr>
        <p:grpSpPr>
          <a:xfrm>
            <a:off x="434000" y="10141978"/>
            <a:ext cx="3688013" cy="369541"/>
            <a:chOff x="3136900" y="10192213"/>
            <a:chExt cx="3688013" cy="369541"/>
          </a:xfrm>
        </p:grpSpPr>
        <p:sp>
          <p:nvSpPr>
            <p:cNvPr id="220" name="Google Shape;220;p24"/>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a:solidFill>
                    <a:srgbClr val="084260"/>
                  </a:solidFill>
                  <a:latin typeface="Calibri"/>
                  <a:ea typeface="Calibri"/>
                  <a:cs typeface="Calibri"/>
                  <a:sym typeface="Calibri"/>
                </a:rPr>
                <a:t>BEFRIENDING FOR SOCIAL     DIGITAL INCLUSION</a:t>
              </a:r>
              <a:endParaRPr sz="700" b="0" i="0">
                <a:solidFill>
                  <a:srgbClr val="084260"/>
                </a:solidFill>
                <a:latin typeface="Calibri"/>
                <a:ea typeface="Calibri"/>
                <a:cs typeface="Calibri"/>
                <a:sym typeface="Calibri"/>
              </a:endParaRPr>
            </a:p>
          </p:txBody>
        </p:sp>
        <p:grpSp>
          <p:nvGrpSpPr>
            <p:cNvPr id="221" name="Google Shape;221;p24"/>
            <p:cNvGrpSpPr/>
            <p:nvPr/>
          </p:nvGrpSpPr>
          <p:grpSpPr>
            <a:xfrm>
              <a:off x="5083743" y="10319021"/>
              <a:ext cx="101635" cy="101183"/>
              <a:chOff x="4201794" y="5647454"/>
              <a:chExt cx="133350" cy="132757"/>
            </a:xfrm>
          </p:grpSpPr>
          <p:sp>
            <p:nvSpPr>
              <p:cNvPr id="222" name="Google Shape;222;p24"/>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23" name="Google Shape;223;p24"/>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1" r:id="rId7"/>
    <p:sldLayoutId id="2147483662" r:id="rId8"/>
    <p:sldLayoutId id="2147483663" r:id="rId9"/>
    <p:sldLayoutId id="2147483664" r:id="rId10"/>
    <p:sldLayoutId id="2147483665" r:id="rId11"/>
    <p:sldLayoutId id="2147483666" r:id="rId12"/>
    <p:sldLayoutId id="214748366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communagir.org/contenus-et-outils/communagir-pour-emporter/les-outils-d-animation/"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hyperlink" Target="https://www.aguaeden.es/blog/actividades-y-dinamicas-para-romper-el-hielo-en-grupos-de-trabajo" TargetMode="External"/><Relationship Id="rId4" Type="http://schemas.openxmlformats.org/officeDocument/2006/relationships/hyperlink" Target="https://www.tinypulse.com/blog/sk-work-icebreaker-gam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hyperlink" Target="https://empodera.org/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hyperlink" Target="https://www.facebook.com/BESTIEproject/" TargetMode="External"/><Relationship Id="rId5" Type="http://schemas.openxmlformats.org/officeDocument/2006/relationships/hyperlink" Target="https://bestieproject.eu/"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
          <p:cNvSpPr txBox="1">
            <a:spLocks noGrp="1"/>
          </p:cNvSpPr>
          <p:nvPr>
            <p:ph type="body" idx="1"/>
          </p:nvPr>
        </p:nvSpPr>
        <p:spPr>
          <a:xfrm>
            <a:off x="344226" y="7068312"/>
            <a:ext cx="6537484" cy="574616"/>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sz="3200" dirty="0"/>
              <a:t>A GUIDE TO CREATING COMMUNITY CLUBS FOR SOCIAL &amp; DIGITAL INCLUSION</a:t>
            </a:r>
            <a:endParaRPr dirty="0"/>
          </a:p>
        </p:txBody>
      </p:sp>
      <p:sp>
        <p:nvSpPr>
          <p:cNvPr id="447" name="Google Shape;447;p2"/>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2600"/>
              <a:buNone/>
            </a:pPr>
            <a:r>
              <a:rPr lang="en-US" sz="2600" dirty="0"/>
              <a:t>www.</a:t>
            </a:r>
            <a:r>
              <a:rPr lang="en-US" sz="2600" b="1" dirty="0"/>
              <a:t>bestieproject</a:t>
            </a:r>
            <a:r>
              <a:rPr lang="en-US" sz="2600" dirty="0"/>
              <a:t>.eu</a:t>
            </a:r>
            <a:endParaRPr sz="2600" dirty="0"/>
          </a:p>
        </p:txBody>
      </p:sp>
      <p:sp>
        <p:nvSpPr>
          <p:cNvPr id="448" name="Google Shape;448;p2"/>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84260"/>
              </a:buClr>
              <a:buSzPts val="1000"/>
              <a:buNone/>
            </a:pPr>
            <a:r>
              <a:rPr lang="en-US" b="1" dirty="0"/>
              <a:t>2022 – 2024</a:t>
            </a:r>
            <a:endParaRPr dirty="0"/>
          </a:p>
          <a:p>
            <a:pPr marL="0" lvl="0" indent="0" algn="l" rtl="0">
              <a:lnSpc>
                <a:spcPct val="90000"/>
              </a:lnSpc>
              <a:spcBef>
                <a:spcPts val="0"/>
              </a:spcBef>
              <a:spcAft>
                <a:spcPts val="0"/>
              </a:spcAft>
              <a:buClr>
                <a:srgbClr val="084260"/>
              </a:buClr>
              <a:buSzPts val="1000"/>
              <a:buNone/>
            </a:pPr>
            <a:r>
              <a:rPr lang="en-GB" dirty="0"/>
              <a:t>'HOW TO’ GUIDE</a:t>
            </a:r>
          </a:p>
        </p:txBody>
      </p:sp>
      <p:sp>
        <p:nvSpPr>
          <p:cNvPr id="449" name="Google Shape;449;p2"/>
          <p:cNvSpPr txBox="1">
            <a:spLocks noGrp="1"/>
          </p:cNvSpPr>
          <p:nvPr>
            <p:ph type="body" idx="6"/>
          </p:nvPr>
        </p:nvSpPr>
        <p:spPr>
          <a:xfrm>
            <a:off x="5976470" y="9794818"/>
            <a:ext cx="1287131" cy="41920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84260"/>
              </a:buClr>
              <a:buSzPts val="1000"/>
              <a:buNone/>
            </a:pPr>
            <a:r>
              <a:rPr lang="en-US" b="1" dirty="0"/>
              <a:t>By </a:t>
            </a:r>
            <a:endParaRPr dirty="0"/>
          </a:p>
          <a:p>
            <a:pPr marL="0" lvl="0" indent="0" algn="l" rtl="0">
              <a:lnSpc>
                <a:spcPct val="90000"/>
              </a:lnSpc>
              <a:spcBef>
                <a:spcPts val="0"/>
              </a:spcBef>
              <a:spcAft>
                <a:spcPts val="0"/>
              </a:spcAft>
              <a:buClr>
                <a:srgbClr val="084260"/>
              </a:buClr>
              <a:buSzPts val="1000"/>
              <a:buNone/>
            </a:pPr>
            <a:r>
              <a:rPr lang="es-ES" dirty="0"/>
              <a:t>FUNDACION CIBERVOLUNTARIOS</a:t>
            </a:r>
            <a:endParaRPr dirty="0"/>
          </a:p>
          <a:p>
            <a:pPr marL="0" lvl="0" indent="0" algn="l" rtl="0">
              <a:lnSpc>
                <a:spcPct val="90000"/>
              </a:lnSpc>
              <a:spcBef>
                <a:spcPts val="0"/>
              </a:spcBef>
              <a:spcAft>
                <a:spcPts val="0"/>
              </a:spcAft>
              <a:buClr>
                <a:srgbClr val="084260"/>
              </a:buClr>
              <a:buSzPts val="1000"/>
              <a:buNone/>
            </a:pPr>
            <a:endParaRPr dirty="0"/>
          </a:p>
        </p:txBody>
      </p:sp>
      <p:pic>
        <p:nvPicPr>
          <p:cNvPr id="450" name="Google Shape;450;p2"/>
          <p:cNvPicPr preferRelativeResize="0">
            <a:picLocks noGrp="1"/>
          </p:cNvPicPr>
          <p:nvPr>
            <p:ph type="pic" idx="2"/>
          </p:nvPr>
        </p:nvPicPr>
        <p:blipFill rotWithShape="1">
          <a:blip r:embed="rId3">
            <a:alphaModFix/>
          </a:blip>
          <a:srcRect l="-864" t="31138" r="864" b="6628"/>
          <a:stretch/>
        </p:blipFill>
        <p:spPr>
          <a:xfrm flipH="1">
            <a:off x="387100" y="2035035"/>
            <a:ext cx="6785473" cy="4709790"/>
          </a:xfrm>
          <a:prstGeom prst="rect">
            <a:avLst/>
          </a:prstGeom>
          <a:solidFill>
            <a:srgbClr val="D8D8D8"/>
          </a:solidFill>
          <a:ln>
            <a:noFill/>
          </a:ln>
        </p:spPr>
      </p:pic>
      <p:sp>
        <p:nvSpPr>
          <p:cNvPr id="451" name="Google Shape;451;p2"/>
          <p:cNvSpPr/>
          <p:nvPr/>
        </p:nvSpPr>
        <p:spPr>
          <a:xfrm>
            <a:off x="4455745" y="5441651"/>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177;p22">
            <a:extLst>
              <a:ext uri="{FF2B5EF4-FFF2-40B4-BE49-F238E27FC236}">
                <a16:creationId xmlns:a16="http://schemas.microsoft.com/office/drawing/2014/main" id="{1CCE74CA-F730-BB76-9B7B-A97B68D1D67C}"/>
              </a:ext>
            </a:extLst>
          </p:cNvPr>
          <p:cNvSpPr/>
          <p:nvPr/>
        </p:nvSpPr>
        <p:spPr>
          <a:xfrm>
            <a:off x="1873112" y="9790850"/>
            <a:ext cx="2056264" cy="8463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dirty="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dirty="0"/>
          </a:p>
        </p:txBody>
      </p:sp>
      <p:pic>
        <p:nvPicPr>
          <p:cNvPr id="1026" name="Picture 2">
            <a:extLst>
              <a:ext uri="{FF2B5EF4-FFF2-40B4-BE49-F238E27FC236}">
                <a16:creationId xmlns:a16="http://schemas.microsoft.com/office/drawing/2014/main" id="{A39809D7-0F33-18D5-E2D4-74F99BE1B1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0375" y="10278609"/>
            <a:ext cx="813226" cy="2845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84260"/>
              </a:buClr>
              <a:buSzPts val="2200"/>
              <a:buNone/>
            </a:pPr>
            <a:r>
              <a:rPr lang="en-US" dirty="0"/>
              <a:t>2.3. </a:t>
            </a:r>
            <a:r>
              <a:rPr lang="es-ES" dirty="0" err="1"/>
              <a:t>Setting</a:t>
            </a:r>
            <a:r>
              <a:rPr lang="es-ES" dirty="0"/>
              <a:t> up </a:t>
            </a:r>
            <a:r>
              <a:rPr lang="es-ES" dirty="0" err="1"/>
              <a:t>the</a:t>
            </a:r>
            <a:r>
              <a:rPr lang="es-ES" dirty="0"/>
              <a:t> </a:t>
            </a:r>
            <a:r>
              <a:rPr lang="es-ES" dirty="0" err="1"/>
              <a:t>group</a:t>
            </a:r>
            <a:endParaRPr dirty="0"/>
          </a:p>
          <a:p>
            <a:pPr marL="0" lvl="0" indent="0" algn="r" rtl="0">
              <a:lnSpc>
                <a:spcPct val="100000"/>
              </a:lnSpc>
              <a:spcBef>
                <a:spcPts val="2267"/>
              </a:spcBef>
              <a:spcAft>
                <a:spcPts val="0"/>
              </a:spcAft>
              <a:buClr>
                <a:srgbClr val="084260"/>
              </a:buClr>
              <a:buSzPts val="2200"/>
              <a:buNone/>
            </a:pPr>
            <a:endParaRPr dirty="0"/>
          </a:p>
        </p:txBody>
      </p:sp>
      <p:sp>
        <p:nvSpPr>
          <p:cNvPr id="481" name="Google Shape;481;p5"/>
          <p:cNvSpPr txBox="1">
            <a:spLocks noGrp="1"/>
          </p:cNvSpPr>
          <p:nvPr>
            <p:ph type="body" idx="2"/>
          </p:nvPr>
        </p:nvSpPr>
        <p:spPr>
          <a:xfrm>
            <a:off x="1718093" y="2844798"/>
            <a:ext cx="5329114" cy="1640115"/>
          </a:xfrm>
          <a:prstGeom prst="rect">
            <a:avLst/>
          </a:prstGeom>
          <a:noFill/>
          <a:ln>
            <a:noFill/>
          </a:ln>
        </p:spPr>
        <p:txBody>
          <a:bodyPr spcFirstLastPara="1" wrap="square" lIns="91425" tIns="45700" rIns="91425" bIns="45700" anchor="t" anchorCtr="0">
            <a:noAutofit/>
          </a:bodyPr>
          <a:lstStyle/>
          <a:p>
            <a:pPr marL="0" lvl="0" indent="0" algn="just">
              <a:lnSpc>
                <a:spcPct val="90000"/>
              </a:lnSpc>
            </a:pPr>
            <a:r>
              <a:rPr lang="en-GB" sz="1800" dirty="0">
                <a:solidFill>
                  <a:schemeClr val="bg1"/>
                </a:solidFill>
                <a:effectLst/>
                <a:latin typeface="+mj-lt"/>
                <a:ea typeface="Times New Roman" panose="02020603050405020304" pitchFamily="18" charset="0"/>
              </a:rPr>
              <a:t>Number of people  </a:t>
            </a:r>
            <a:endParaRPr lang="es-ES" sz="1800" dirty="0">
              <a:solidFill>
                <a:schemeClr val="bg1"/>
              </a:solidFill>
              <a:effectLst/>
              <a:latin typeface="+mj-lt"/>
              <a:ea typeface="Arial" panose="020B0604020202020204" pitchFamily="34" charset="0"/>
            </a:endParaRPr>
          </a:p>
          <a:p>
            <a:pPr algn="just">
              <a:lnSpc>
                <a:spcPct val="90000"/>
              </a:lnSpc>
            </a:pPr>
            <a:r>
              <a:rPr lang="en-GB" sz="1400" dirty="0">
                <a:solidFill>
                  <a:schemeClr val="bg1"/>
                </a:solidFill>
                <a:effectLst/>
                <a:latin typeface="Times New Roman" panose="02020603050405020304" pitchFamily="18" charset="0"/>
                <a:ea typeface="Times New Roman" panose="02020603050405020304" pitchFamily="18" charset="0"/>
              </a:rPr>
              <a:t> </a:t>
            </a:r>
            <a:endParaRPr lang="es-ES" sz="1400" dirty="0">
              <a:solidFill>
                <a:schemeClr val="bg1"/>
              </a:solidFill>
              <a:effectLst/>
              <a:latin typeface="Arial" panose="020B0604020202020204" pitchFamily="34" charset="0"/>
              <a:ea typeface="Arial" panose="020B0604020202020204" pitchFamily="34" charset="0"/>
            </a:endParaRPr>
          </a:p>
          <a:p>
            <a:pPr marL="285750" lvl="0" indent="-285750" algn="just">
              <a:lnSpc>
                <a:spcPct val="90000"/>
              </a:lnSpc>
              <a:buFont typeface="Arial" panose="020B0604020202020204" pitchFamily="34" charset="0"/>
              <a:buChar char="•"/>
            </a:pP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 minimum of six people</a:t>
            </a:r>
            <a:r>
              <a:rPr lang="en-GB" sz="1400" dirty="0">
                <a:solidFill>
                  <a:schemeClr val="bg1"/>
                </a:solidFill>
                <a:latin typeface="Calibri" panose="020F0502020204030204" pitchFamily="34" charset="0"/>
                <a:ea typeface="Calibri" panose="020F0502020204030204" pitchFamily="34" charset="0"/>
                <a:cs typeface="Calibri" panose="020F0502020204030204" pitchFamily="34" charset="0"/>
              </a:rPr>
              <a:t> is recommended to feel like the group can grow.</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lvl="0" indent="-285750" algn="just">
              <a:lnSpc>
                <a:spcPct val="90000"/>
              </a:lnSpc>
              <a:buFont typeface="Arial" panose="020B0604020202020204" pitchFamily="34" charset="0"/>
              <a:buChar char="•"/>
            </a:pP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There is no maximum number for a group but we recommend you consider the limitations of the space available and the availability of facilitators before making sessions too big to be handled properly.</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lvl="0" indent="-285750" algn="just">
              <a:lnSpc>
                <a:spcPct val="90000"/>
              </a:lnSpc>
              <a:buFont typeface="Arial" panose="020B0604020202020204" pitchFamily="34" charset="0"/>
              <a:buChar char="•"/>
            </a:pP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Take into account that some people might be more active in an online group chat than in real life sessions. </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0" lvl="0" indent="0" algn="just" rtl="0">
              <a:lnSpc>
                <a:spcPct val="100000"/>
              </a:lnSpc>
              <a:spcBef>
                <a:spcPts val="0"/>
              </a:spcBef>
              <a:spcAft>
                <a:spcPts val="0"/>
              </a:spcAft>
              <a:buClr>
                <a:schemeClr val="lt1"/>
              </a:buClr>
              <a:buSzPts val="1100"/>
              <a:buNone/>
            </a:pPr>
            <a:endParaRPr lang="es-ES" dirty="0"/>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10</a:t>
            </a:fld>
            <a:endParaRPr sz="700" b="0" i="0">
              <a:solidFill>
                <a:srgbClr val="595959"/>
              </a:solidFill>
              <a:latin typeface="Calibri"/>
              <a:ea typeface="Calibri"/>
              <a:cs typeface="Calibri"/>
              <a:sym typeface="Calibri"/>
            </a:endParaRPr>
          </a:p>
        </p:txBody>
      </p:sp>
      <p:sp>
        <p:nvSpPr>
          <p:cNvPr id="8" name="Google Shape;591;p16">
            <a:extLst>
              <a:ext uri="{FF2B5EF4-FFF2-40B4-BE49-F238E27FC236}">
                <a16:creationId xmlns:a16="http://schemas.microsoft.com/office/drawing/2014/main" id="{E55C3710-3878-2425-2888-5F9A39895D99}"/>
              </a:ext>
            </a:extLst>
          </p:cNvPr>
          <p:cNvSpPr txBox="1">
            <a:spLocks/>
          </p:cNvSpPr>
          <p:nvPr/>
        </p:nvSpPr>
        <p:spPr>
          <a:xfrm>
            <a:off x="674945" y="2246755"/>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1</a:t>
            </a:r>
          </a:p>
        </p:txBody>
      </p:sp>
      <p:sp>
        <p:nvSpPr>
          <p:cNvPr id="9" name="Google Shape;591;p16">
            <a:extLst>
              <a:ext uri="{FF2B5EF4-FFF2-40B4-BE49-F238E27FC236}">
                <a16:creationId xmlns:a16="http://schemas.microsoft.com/office/drawing/2014/main" id="{697E85AE-7884-F0EF-AD53-B6ADC99C63D5}"/>
              </a:ext>
            </a:extLst>
          </p:cNvPr>
          <p:cNvSpPr txBox="1">
            <a:spLocks/>
          </p:cNvSpPr>
          <p:nvPr/>
        </p:nvSpPr>
        <p:spPr>
          <a:xfrm>
            <a:off x="674945" y="4589479"/>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2</a:t>
            </a:r>
          </a:p>
        </p:txBody>
      </p:sp>
      <p:sp>
        <p:nvSpPr>
          <p:cNvPr id="10" name="Google Shape;591;p16">
            <a:extLst>
              <a:ext uri="{FF2B5EF4-FFF2-40B4-BE49-F238E27FC236}">
                <a16:creationId xmlns:a16="http://schemas.microsoft.com/office/drawing/2014/main" id="{30231C5C-10B4-C26A-AAF2-5690F6A4AD3E}"/>
              </a:ext>
            </a:extLst>
          </p:cNvPr>
          <p:cNvSpPr txBox="1">
            <a:spLocks/>
          </p:cNvSpPr>
          <p:nvPr/>
        </p:nvSpPr>
        <p:spPr>
          <a:xfrm>
            <a:off x="674945" y="6899390"/>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3</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481;p5">
            <a:extLst>
              <a:ext uri="{FF2B5EF4-FFF2-40B4-BE49-F238E27FC236}">
                <a16:creationId xmlns:a16="http://schemas.microsoft.com/office/drawing/2014/main" id="{5C7447CC-9A26-89B6-E2E0-918F72642667}"/>
              </a:ext>
            </a:extLst>
          </p:cNvPr>
          <p:cNvSpPr txBox="1">
            <a:spLocks/>
          </p:cNvSpPr>
          <p:nvPr/>
        </p:nvSpPr>
        <p:spPr>
          <a:xfrm>
            <a:off x="1718093" y="5147117"/>
            <a:ext cx="5329114" cy="20991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n-GB" sz="1800" dirty="0">
                <a:solidFill>
                  <a:schemeClr val="bg1"/>
                </a:solidFill>
                <a:latin typeface="+mj-lt"/>
                <a:ea typeface="Times New Roman" panose="02020603050405020304" pitchFamily="18" charset="0"/>
              </a:rPr>
              <a:t>The ‘group chat’</a:t>
            </a:r>
            <a:endParaRPr lang="en-GB" sz="1800"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We recommend you create a chat group in a service like Telegram or WhatsApp once you gather six committed people. Then add in more people as they are recruited.</a:t>
            </a: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If any member wants to add in more people, they should be able to do so by themselves. Grant them administrator status. </a:t>
            </a: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We recommend that you moderate the chat in collaboration with the members. You can get inspired in the “dos and don’ts” list in the “Rules” section of this Guide. </a:t>
            </a:r>
          </a:p>
          <a:p>
            <a:pPr marL="0" indent="0">
              <a:lnSpc>
                <a:spcPct val="90000"/>
              </a:lnSpc>
            </a:pPr>
            <a:endPar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endParaRPr lang="es-ES" dirty="0"/>
          </a:p>
        </p:txBody>
      </p:sp>
      <p:sp>
        <p:nvSpPr>
          <p:cNvPr id="12" name="Google Shape;481;p5">
            <a:extLst>
              <a:ext uri="{FF2B5EF4-FFF2-40B4-BE49-F238E27FC236}">
                <a16:creationId xmlns:a16="http://schemas.microsoft.com/office/drawing/2014/main" id="{928821F1-659D-BFD4-B185-8F43573C3E9E}"/>
              </a:ext>
            </a:extLst>
          </p:cNvPr>
          <p:cNvSpPr txBox="1">
            <a:spLocks/>
          </p:cNvSpPr>
          <p:nvPr/>
        </p:nvSpPr>
        <p:spPr>
          <a:xfrm>
            <a:off x="1718093" y="7371038"/>
            <a:ext cx="5329114" cy="18382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s-ES" sz="1800" dirty="0" err="1">
                <a:solidFill>
                  <a:schemeClr val="bg1"/>
                </a:solidFill>
                <a:latin typeface="+mj-lt"/>
                <a:ea typeface="Times New Roman" panose="02020603050405020304" pitchFamily="18" charset="0"/>
              </a:rPr>
              <a:t>The</a:t>
            </a:r>
            <a:r>
              <a:rPr lang="es-ES" sz="1800" dirty="0">
                <a:solidFill>
                  <a:schemeClr val="bg1"/>
                </a:solidFill>
                <a:latin typeface="+mj-lt"/>
                <a:ea typeface="Times New Roman" panose="02020603050405020304" pitchFamily="18" charset="0"/>
              </a:rPr>
              <a:t> </a:t>
            </a:r>
            <a:r>
              <a:rPr lang="es-ES" sz="1800" dirty="0" err="1">
                <a:solidFill>
                  <a:schemeClr val="bg1"/>
                </a:solidFill>
                <a:latin typeface="+mj-lt"/>
                <a:ea typeface="Times New Roman" panose="02020603050405020304" pitchFamily="18" charset="0"/>
              </a:rPr>
              <a:t>space</a:t>
            </a:r>
            <a:endParaRPr lang="es-ES" sz="1800"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The space can be provided by you or other members of the club</a:t>
            </a: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It can be beneficial to ask different members of the club to help provide, book or organise the space as this helps to foster a sense of ownership and  commitment. </a:t>
            </a: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Do not hesitate to ask for spaces in institutions or organisations that have synergies with the project even if they are not actually involved with the club. </a:t>
            </a:r>
          </a:p>
          <a:p>
            <a:pPr marL="0" indent="0"/>
            <a:endParaRPr lang="es-ES" dirty="0"/>
          </a:p>
        </p:txBody>
      </p:sp>
    </p:spTree>
    <p:extLst>
      <p:ext uri="{BB962C8B-B14F-4D97-AF65-F5344CB8AC3E}">
        <p14:creationId xmlns:p14="http://schemas.microsoft.com/office/powerpoint/2010/main" val="2989306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1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p>
            <a:pPr marL="0" indent="0">
              <a:spcBef>
                <a:spcPts val="0"/>
              </a:spcBef>
              <a:buClr>
                <a:srgbClr val="E63275"/>
              </a:buClr>
            </a:pPr>
            <a:r>
              <a:rPr lang="es-ES" dirty="0">
                <a:solidFill>
                  <a:srgbClr val="E63275"/>
                </a:solidFill>
              </a:rPr>
              <a:t>2.4. </a:t>
            </a:r>
            <a:r>
              <a:rPr lang="es-ES" dirty="0" err="1">
                <a:solidFill>
                  <a:srgbClr val="E63275"/>
                </a:solidFill>
              </a:rPr>
              <a:t>Checklist</a:t>
            </a:r>
            <a:r>
              <a:rPr lang="es-ES" dirty="0">
                <a:solidFill>
                  <a:srgbClr val="E63275"/>
                </a:solidFill>
              </a:rPr>
              <a:t> </a:t>
            </a:r>
            <a:r>
              <a:rPr lang="es-ES" dirty="0" err="1">
                <a:solidFill>
                  <a:srgbClr val="E63275"/>
                </a:solidFill>
              </a:rPr>
              <a:t>for</a:t>
            </a:r>
            <a:r>
              <a:rPr lang="es-ES" dirty="0">
                <a:solidFill>
                  <a:srgbClr val="E63275"/>
                </a:solidFill>
              </a:rPr>
              <a:t> </a:t>
            </a:r>
            <a:r>
              <a:rPr lang="es-ES" dirty="0" err="1">
                <a:solidFill>
                  <a:srgbClr val="E63275"/>
                </a:solidFill>
              </a:rPr>
              <a:t>the</a:t>
            </a:r>
            <a:r>
              <a:rPr lang="es-ES" dirty="0">
                <a:solidFill>
                  <a:srgbClr val="E63275"/>
                </a:solidFill>
              </a:rPr>
              <a:t> </a:t>
            </a:r>
            <a:r>
              <a:rPr lang="es-ES" dirty="0" err="1">
                <a:solidFill>
                  <a:srgbClr val="E63275"/>
                </a:solidFill>
              </a:rPr>
              <a:t>first</a:t>
            </a:r>
            <a:r>
              <a:rPr lang="es-ES" dirty="0">
                <a:solidFill>
                  <a:srgbClr val="E63275"/>
                </a:solidFill>
              </a:rPr>
              <a:t> meeting</a:t>
            </a:r>
            <a:endParaRPr dirty="0">
              <a:solidFill>
                <a:srgbClr val="E63275"/>
              </a:solidFill>
            </a:endParaRPr>
          </a:p>
          <a:p>
            <a:pPr marL="0" lvl="0" indent="0" algn="l" rtl="0">
              <a:lnSpc>
                <a:spcPct val="100000"/>
              </a:lnSpc>
              <a:spcBef>
                <a:spcPts val="2267"/>
              </a:spcBef>
              <a:spcAft>
                <a:spcPts val="0"/>
              </a:spcAft>
              <a:buClr>
                <a:srgbClr val="084260"/>
              </a:buClr>
              <a:buSzPts val="2200"/>
              <a:buNone/>
            </a:pPr>
            <a:endParaRPr dirty="0"/>
          </a:p>
        </p:txBody>
      </p:sp>
      <p:sp>
        <p:nvSpPr>
          <p:cNvPr id="568" name="Google Shape;568;p1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600"/>
              <a:buNone/>
            </a:pPr>
            <a:r>
              <a:rPr lang="en-US" dirty="0"/>
              <a:t>There are a few milestones that need to be secured before starting to meet as a Community Club. </a:t>
            </a:r>
          </a:p>
          <a:p>
            <a:pPr marL="0" lvl="0" indent="0" algn="l" rtl="0">
              <a:lnSpc>
                <a:spcPct val="100000"/>
              </a:lnSpc>
              <a:spcBef>
                <a:spcPts val="0"/>
              </a:spcBef>
              <a:spcAft>
                <a:spcPts val="0"/>
              </a:spcAft>
              <a:buClr>
                <a:srgbClr val="084260"/>
              </a:buClr>
              <a:buSzPts val="1600"/>
              <a:buNone/>
            </a:pPr>
            <a:endParaRPr lang="en-US" dirty="0"/>
          </a:p>
          <a:p>
            <a:pPr marL="0" lvl="0" indent="0" algn="just" rtl="0">
              <a:lnSpc>
                <a:spcPct val="100000"/>
              </a:lnSpc>
              <a:spcBef>
                <a:spcPts val="0"/>
              </a:spcBef>
              <a:spcAft>
                <a:spcPts val="0"/>
              </a:spcAft>
              <a:buClr>
                <a:srgbClr val="084260"/>
              </a:buClr>
              <a:buSzPts val="1600"/>
              <a:buNone/>
            </a:pPr>
            <a:r>
              <a:rPr lang="en-US" dirty="0"/>
              <a:t>Also, these elements will remain essential to support the continuity of the Club and for it to become sustainable over time.</a:t>
            </a:r>
          </a:p>
        </p:txBody>
      </p:sp>
      <p:sp>
        <p:nvSpPr>
          <p:cNvPr id="571" name="Google Shape;571;p14"/>
          <p:cNvSpPr txBox="1">
            <a:spLocks noGrp="1"/>
          </p:cNvSpPr>
          <p:nvPr>
            <p:ph type="body" idx="6"/>
          </p:nvPr>
        </p:nvSpPr>
        <p:spPr>
          <a:xfrm>
            <a:off x="555001" y="7814298"/>
            <a:ext cx="3030028" cy="1121330"/>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n-US" sz="1400" dirty="0"/>
              <a:t>Make sure every participant has a general idea of what is going to happen during the session (see next section)</a:t>
            </a:r>
          </a:p>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n-US" sz="1400" dirty="0"/>
              <a:t>Prepare the space as explained in the following section </a:t>
            </a:r>
          </a:p>
        </p:txBody>
      </p:sp>
      <p:sp>
        <p:nvSpPr>
          <p:cNvPr id="573" name="Google Shape;573;p14"/>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11</a:t>
            </a:fld>
            <a:endParaRPr sz="700" b="0" i="0">
              <a:solidFill>
                <a:srgbClr val="595959"/>
              </a:solidFill>
              <a:latin typeface="Calibri"/>
              <a:ea typeface="Calibri"/>
              <a:cs typeface="Calibri"/>
              <a:sym typeface="Calibri"/>
            </a:endParaRPr>
          </a:p>
        </p:txBody>
      </p:sp>
      <p:pic>
        <p:nvPicPr>
          <p:cNvPr id="574" name="Google Shape;574;p14"/>
          <p:cNvPicPr preferRelativeResize="0">
            <a:picLocks noGrp="1"/>
          </p:cNvPicPr>
          <p:nvPr>
            <p:ph type="pic" idx="4"/>
          </p:nvPr>
        </p:nvPicPr>
        <p:blipFill rotWithShape="1">
          <a:blip r:embed="rId3">
            <a:alphaModFix/>
          </a:blip>
          <a:srcRect l="8773" t="-320" r="15020" b="320"/>
          <a:stretch/>
        </p:blipFill>
        <p:spPr>
          <a:xfrm flipH="1">
            <a:off x="515711" y="3293886"/>
            <a:ext cx="3233336" cy="2829706"/>
          </a:xfrm>
          <a:prstGeom prst="rect">
            <a:avLst/>
          </a:prstGeom>
          <a:solidFill>
            <a:srgbClr val="D8D8D8"/>
          </a:solidFill>
          <a:ln>
            <a:noFill/>
          </a:ln>
        </p:spPr>
      </p:pic>
      <p:pic>
        <p:nvPicPr>
          <p:cNvPr id="575" name="Google Shape;575;p14"/>
          <p:cNvPicPr preferRelativeResize="0">
            <a:picLocks noGrp="1"/>
          </p:cNvPicPr>
          <p:nvPr>
            <p:ph type="pic" idx="8"/>
          </p:nvPr>
        </p:nvPicPr>
        <p:blipFill rotWithShape="1">
          <a:blip r:embed="rId4">
            <a:alphaModFix/>
          </a:blip>
          <a:srcRect l="11897" r="11897"/>
          <a:stretch/>
        </p:blipFill>
        <p:spPr>
          <a:xfrm flipH="1">
            <a:off x="3692174" y="6458433"/>
            <a:ext cx="3233336" cy="2829706"/>
          </a:xfrm>
          <a:prstGeom prst="rect">
            <a:avLst/>
          </a:prstGeom>
          <a:solidFill>
            <a:srgbClr val="D8D8D8"/>
          </a:solidFill>
          <a:ln>
            <a:noFill/>
          </a:ln>
        </p:spPr>
      </p:pic>
      <p:sp>
        <p:nvSpPr>
          <p:cNvPr id="6" name="Google Shape;571;p14">
            <a:extLst>
              <a:ext uri="{FF2B5EF4-FFF2-40B4-BE49-F238E27FC236}">
                <a16:creationId xmlns:a16="http://schemas.microsoft.com/office/drawing/2014/main" id="{CD938F49-7977-ED6B-F72A-B06E41A86399}"/>
              </a:ext>
            </a:extLst>
          </p:cNvPr>
          <p:cNvSpPr txBox="1">
            <a:spLocks/>
          </p:cNvSpPr>
          <p:nvPr/>
        </p:nvSpPr>
        <p:spPr>
          <a:xfrm>
            <a:off x="555001" y="6601311"/>
            <a:ext cx="3030028" cy="9461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285750" indent="-285750">
              <a:buFont typeface="Wingdings" panose="05000000000000000000" pitchFamily="2" charset="2"/>
              <a:buChar char="q"/>
            </a:pPr>
            <a:r>
              <a:rPr lang="en-US" sz="1400" dirty="0"/>
              <a:t>Make sure every participant understands why they are attending the meeting (digital needs, expertise they can offer, etc.) </a:t>
            </a:r>
          </a:p>
        </p:txBody>
      </p:sp>
      <p:sp>
        <p:nvSpPr>
          <p:cNvPr id="7" name="Google Shape;571;p14">
            <a:extLst>
              <a:ext uri="{FF2B5EF4-FFF2-40B4-BE49-F238E27FC236}">
                <a16:creationId xmlns:a16="http://schemas.microsoft.com/office/drawing/2014/main" id="{D445525D-BA9D-C1AC-8B0D-83E8E2E4CD42}"/>
              </a:ext>
            </a:extLst>
          </p:cNvPr>
          <p:cNvSpPr txBox="1">
            <a:spLocks/>
          </p:cNvSpPr>
          <p:nvPr/>
        </p:nvSpPr>
        <p:spPr>
          <a:xfrm>
            <a:off x="3810629" y="3479685"/>
            <a:ext cx="2953026" cy="11213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171450" indent="-171450">
              <a:buFont typeface="Wingdings" panose="05000000000000000000" pitchFamily="2" charset="2"/>
              <a:buChar char="q"/>
            </a:pPr>
            <a:r>
              <a:rPr lang="en-US" sz="1400" dirty="0"/>
              <a:t>Recruit a minimum of six people</a:t>
            </a:r>
          </a:p>
          <a:p>
            <a:pPr marL="171450" indent="-171450">
              <a:buFont typeface="Wingdings" panose="05000000000000000000" pitchFamily="2" charset="2"/>
              <a:buChar char="q"/>
            </a:pPr>
            <a:r>
              <a:rPr lang="en-US" sz="1400" dirty="0"/>
              <a:t>Remind the participants shortly before the meeting and ask them to confirm their attendance</a:t>
            </a:r>
          </a:p>
          <a:p>
            <a:pPr marL="171450" indent="-171450">
              <a:buFont typeface="Wingdings" panose="05000000000000000000" pitchFamily="2" charset="2"/>
              <a:buChar char="q"/>
            </a:pPr>
            <a:endParaRPr lang="en-US" sz="1400" dirty="0"/>
          </a:p>
          <a:p>
            <a:pPr marL="171450" indent="-171450">
              <a:buFont typeface="Wingdings" panose="05000000000000000000" pitchFamily="2" charset="2"/>
              <a:buChar char="q"/>
            </a:pPr>
            <a:r>
              <a:rPr lang="en-US" sz="1400" dirty="0"/>
              <a:t>Ensure you have an adequate place for the meeting (space, noise, temperature, health)</a:t>
            </a:r>
          </a:p>
          <a:p>
            <a:pPr marL="171450" indent="-171450" algn="l">
              <a:buFont typeface="Wingdings" panose="05000000000000000000" pitchFamily="2" charset="2"/>
              <a:buChar char="q"/>
            </a:pPr>
            <a:r>
              <a:rPr lang="en-US" sz="1400" dirty="0"/>
              <a:t>Make sure you have a good internet connection and digital infrastructure ready (for hybrid sessions)</a:t>
            </a:r>
          </a:p>
          <a:p>
            <a:pPr marL="171450" indent="-171450">
              <a:buFont typeface="Wingdings" panose="05000000000000000000" pitchFamily="2" charset="2"/>
              <a:buChar char="q"/>
            </a:pPr>
            <a:endParaRPr lang="en-US" sz="1400" dirty="0"/>
          </a:p>
          <a:p>
            <a:pPr marL="171450" indent="-171450">
              <a:buFont typeface="Wingdings" panose="05000000000000000000" pitchFamily="2" charset="2"/>
              <a:buChar char="q"/>
            </a:pPr>
            <a:endParaRPr lang="en-US" sz="1400" dirty="0"/>
          </a:p>
          <a:p>
            <a:pPr marL="171450" indent="-171450">
              <a:buFont typeface="Wingdings" panose="05000000000000000000" pitchFamily="2" charset="2"/>
              <a:buChar char="q"/>
            </a:pP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pic>
        <p:nvPicPr>
          <p:cNvPr id="517" name="Google Shape;517;p9"/>
          <p:cNvPicPr preferRelativeResize="0">
            <a:picLocks noGrp="1"/>
          </p:cNvPicPr>
          <p:nvPr>
            <p:ph type="pic" idx="2"/>
          </p:nvPr>
        </p:nvPicPr>
        <p:blipFill rotWithShape="1">
          <a:blip r:embed="rId3">
            <a:alphaModFix/>
          </a:blip>
          <a:srcRect l="10213" t="5696" r="3779" b="8983"/>
          <a:stretch/>
        </p:blipFill>
        <p:spPr>
          <a:xfrm>
            <a:off x="470238" y="538290"/>
            <a:ext cx="6595836" cy="8062353"/>
          </a:xfrm>
          <a:prstGeom prst="rect">
            <a:avLst/>
          </a:prstGeom>
          <a:solidFill>
            <a:srgbClr val="D8D8D8"/>
          </a:solidFill>
          <a:ln>
            <a:noFill/>
          </a:ln>
        </p:spPr>
      </p:pic>
      <p:sp>
        <p:nvSpPr>
          <p:cNvPr id="518" name="Google Shape;518;p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520" name="Google Shape;520;p9"/>
          <p:cNvSpPr txBox="1">
            <a:spLocks noGrp="1"/>
          </p:cNvSpPr>
          <p:nvPr>
            <p:ph type="body" idx="1"/>
          </p:nvPr>
        </p:nvSpPr>
        <p:spPr>
          <a:xfrm>
            <a:off x="842070" y="4310049"/>
            <a:ext cx="2104389" cy="249618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IE" dirty="0"/>
              <a:t>BELIEVE IN YOUR INFINITE POTENTIAL. YOUR ONLY LIMITATIONS ARE THOSE YOU SET UPON YOURSELF</a:t>
            </a:r>
            <a:br>
              <a:rPr lang="en-IE" dirty="0"/>
            </a:br>
            <a:r>
              <a:rPr lang="en-IE" dirty="0"/>
              <a:t>Roy T. Bennett</a:t>
            </a:r>
            <a:endParaRPr dirty="0"/>
          </a:p>
          <a:p>
            <a:pPr marL="0" lvl="0" indent="0" algn="ctr" rtl="0">
              <a:lnSpc>
                <a:spcPct val="100000"/>
              </a:lnSpc>
              <a:spcBef>
                <a:spcPts val="2267"/>
              </a:spcBef>
              <a:spcAft>
                <a:spcPts val="0"/>
              </a:spcAft>
              <a:buClr>
                <a:schemeClr val="lt1"/>
              </a:buClr>
              <a:buSzPts val="1900"/>
              <a:buNone/>
            </a:pPr>
            <a:endParaRPr dirty="0"/>
          </a:p>
        </p:txBody>
      </p:sp>
      <p:grpSp>
        <p:nvGrpSpPr>
          <p:cNvPr id="521" name="Google Shape;521;p9"/>
          <p:cNvGrpSpPr/>
          <p:nvPr/>
        </p:nvGrpSpPr>
        <p:grpSpPr>
          <a:xfrm>
            <a:off x="98157" y="3015286"/>
            <a:ext cx="1487826" cy="1083162"/>
            <a:chOff x="3400450" y="986392"/>
            <a:chExt cx="1487826" cy="1083162"/>
          </a:xfrm>
        </p:grpSpPr>
        <p:sp>
          <p:nvSpPr>
            <p:cNvPr id="522" name="Google Shape;522;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23" name="Google Shape;523;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524" name="Google Shape;524;p9"/>
          <p:cNvSpPr/>
          <p:nvPr/>
        </p:nvSpPr>
        <p:spPr>
          <a:xfrm>
            <a:off x="3318291" y="5558143"/>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03</a:t>
            </a:r>
            <a:endParaRPr dirty="0"/>
          </a:p>
        </p:txBody>
      </p:sp>
      <p:sp>
        <p:nvSpPr>
          <p:cNvPr id="475" name="Google Shape;475;p4"/>
          <p:cNvSpPr txBox="1">
            <a:spLocks noGrp="1"/>
          </p:cNvSpPr>
          <p:nvPr>
            <p:ph type="body" idx="2"/>
          </p:nvPr>
        </p:nvSpPr>
        <p:spPr>
          <a:xfrm>
            <a:off x="3352800" y="3124029"/>
            <a:ext cx="39188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RUNNING A COMMUNITY CLUB</a:t>
            </a:r>
            <a:endParaRPr dirty="0"/>
          </a:p>
        </p:txBody>
      </p:sp>
    </p:spTree>
    <p:extLst>
      <p:ext uri="{BB962C8B-B14F-4D97-AF65-F5344CB8AC3E}">
        <p14:creationId xmlns:p14="http://schemas.microsoft.com/office/powerpoint/2010/main" val="884883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942969" y="2124409"/>
            <a:ext cx="2693750" cy="795079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Make sure the space is comfortable and accessible. Check that there is seat for everyone. Also pay attention to the lighting, acoustics, etc.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Prepare water and other drinks if you consider it appropriate.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Depending on the situation and the people, you could arrange to have some food (for example, if the sessions coincide with lunchtime). Check for allergies beforehand!</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Get to know the people that are coming a little bit before the meeting:</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dirty="0"/>
              <a:t>Understand how you should address each other (pronouns, etc.)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dirty="0"/>
              <a:t>Understand any barriers they may experience (disabilities, etc.)</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dirty="0"/>
              <a:t>Identify ways to help everyone to feel welcome (for example, if someone needs help with language or needs to be introduced to feel comfortable)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dirty="0"/>
              <a:t>There is no a maximum time for sessions to last, but it is necessary to spend one hour together to go through the steps that this guide proposes. </a:t>
            </a:r>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3.1. Preparation</a:t>
            </a:r>
            <a:endParaRPr dirty="0"/>
          </a:p>
          <a:p>
            <a:pPr marL="0" lvl="0" indent="0" algn="l" rtl="0">
              <a:lnSpc>
                <a:spcPct val="100000"/>
              </a:lnSpc>
              <a:spcBef>
                <a:spcPts val="2267"/>
              </a:spcBef>
              <a:spcAft>
                <a:spcPts val="0"/>
              </a:spcAft>
              <a:buClr>
                <a:schemeClr val="lt1"/>
              </a:buClr>
              <a:buSzPts val="2200"/>
              <a:buNone/>
            </a:pP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14</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IE" dirty="0"/>
              <a:t>YOU ONLY KNOW YOURSELF WHEN YOU GO BEYOND YOUR LIMITS</a:t>
            </a:r>
          </a:p>
          <a:p>
            <a:pPr marL="0" lvl="0" indent="0" algn="ctr" rtl="0">
              <a:lnSpc>
                <a:spcPct val="100000"/>
              </a:lnSpc>
              <a:spcBef>
                <a:spcPts val="0"/>
              </a:spcBef>
              <a:spcAft>
                <a:spcPts val="0"/>
              </a:spcAft>
              <a:buClr>
                <a:schemeClr val="lt1"/>
              </a:buClr>
              <a:buSzPts val="1900"/>
              <a:buNone/>
            </a:pPr>
            <a:r>
              <a:rPr lang="en-IE" dirty="0"/>
              <a:t> </a:t>
            </a:r>
            <a:r>
              <a:rPr lang="en-IE" sz="1100" b="1" dirty="0"/>
              <a:t>Paulo Coelho</a:t>
            </a:r>
            <a:endParaRPr sz="1100" b="1" dirty="0"/>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15</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 name="Google Shape;567;p14">
            <a:extLst>
              <a:ext uri="{FF2B5EF4-FFF2-40B4-BE49-F238E27FC236}">
                <a16:creationId xmlns:a16="http://schemas.microsoft.com/office/drawing/2014/main" id="{FD413FFF-F981-E8D6-B162-A87719E89514}"/>
              </a:ext>
            </a:extLst>
          </p:cNvPr>
          <p:cNvSpPr txBox="1">
            <a:spLocks/>
          </p:cNvSpPr>
          <p:nvPr/>
        </p:nvSpPr>
        <p:spPr>
          <a:xfrm>
            <a:off x="808387" y="3248211"/>
            <a:ext cx="3849345" cy="606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n-US" sz="1600" b="1" dirty="0">
                <a:solidFill>
                  <a:srgbClr val="E63275"/>
                </a:solidFill>
                <a:latin typeface="+mj-lt"/>
              </a:rPr>
              <a:t>3.2. Icebreakers</a:t>
            </a:r>
          </a:p>
        </p:txBody>
      </p:sp>
      <p:sp>
        <p:nvSpPr>
          <p:cNvPr id="544" name="Google Shape;544;p12"/>
          <p:cNvSpPr txBox="1">
            <a:spLocks noGrp="1"/>
          </p:cNvSpPr>
          <p:nvPr>
            <p:ph type="body" idx="1"/>
          </p:nvPr>
        </p:nvSpPr>
        <p:spPr>
          <a:xfrm>
            <a:off x="808387" y="3666151"/>
            <a:ext cx="6202013" cy="602939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n-US" sz="1400" dirty="0"/>
              <a:t>There is no one way to do icebreakers. Depending on the people, you can try different approaches. However, the objective is always the same: bonding and trust. Here are some suggestions:</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‘Get-to-know-you’ organised games: </a:t>
            </a:r>
          </a:p>
          <a:p>
            <a:pPr marL="0" lvl="0" indent="0" algn="just" rtl="0">
              <a:lnSpc>
                <a:spcPct val="100000"/>
              </a:lnSpc>
              <a:spcBef>
                <a:spcPts val="0"/>
              </a:spcBef>
              <a:spcAft>
                <a:spcPts val="0"/>
              </a:spcAft>
              <a:buClr>
                <a:srgbClr val="084260"/>
              </a:buClr>
              <a:buSzPts val="1100"/>
              <a:buNone/>
            </a:pPr>
            <a:r>
              <a:rPr lang="en-US" sz="1400" dirty="0"/>
              <a:t>Speed friending with fixed questions such as,  What brought you here? Do you play videogames? What’s your </a:t>
            </a:r>
            <a:r>
              <a:rPr lang="en-US" sz="1400" dirty="0" err="1"/>
              <a:t>favourite</a:t>
            </a:r>
            <a:r>
              <a:rPr lang="en-US" sz="1400" dirty="0"/>
              <a:t> food? Etc.</a:t>
            </a:r>
          </a:p>
          <a:p>
            <a:pPr marL="0" lvl="0" indent="0" algn="just" rtl="0">
              <a:lnSpc>
                <a:spcPct val="100000"/>
              </a:lnSpc>
              <a:spcBef>
                <a:spcPts val="0"/>
              </a:spcBef>
              <a:spcAft>
                <a:spcPts val="0"/>
              </a:spcAft>
              <a:buClr>
                <a:srgbClr val="084260"/>
              </a:buClr>
              <a:buSzPts val="1100"/>
              <a:buNone/>
            </a:pPr>
            <a:endParaRPr lang="en-US" sz="1400" dirty="0"/>
          </a:p>
          <a:p>
            <a:pPr marL="285750" indent="-285750">
              <a:buFont typeface="Arial" panose="020B0604020202020204" pitchFamily="34" charset="0"/>
              <a:buChar char="•"/>
            </a:pPr>
            <a:r>
              <a:rPr lang="en-US" sz="1400" b="1" dirty="0"/>
              <a:t>Pros: </a:t>
            </a:r>
            <a:r>
              <a:rPr lang="en-US" sz="1400" dirty="0"/>
              <a:t>people engage easily in these dynamics. It is also very quick. </a:t>
            </a:r>
          </a:p>
          <a:p>
            <a:pPr marL="285750" indent="-285750">
              <a:buFont typeface="Arial" panose="020B0604020202020204" pitchFamily="34" charset="0"/>
              <a:buChar char="•"/>
            </a:pPr>
            <a:r>
              <a:rPr lang="en-US" sz="1400" b="1" dirty="0"/>
              <a:t>Cons: </a:t>
            </a:r>
            <a:r>
              <a:rPr lang="en-US" sz="1400" dirty="0"/>
              <a:t>Very artificial. It can make the group too dependent on the facilitator.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Please check the links below to see some examples of icebreaker games: </a:t>
            </a:r>
          </a:p>
          <a:p>
            <a:pPr marL="0" indent="0"/>
            <a:r>
              <a:rPr lang="en-US" sz="1400" dirty="0">
                <a:hlinkClick r:id="rId3"/>
              </a:rPr>
              <a:t>French</a:t>
            </a:r>
            <a:endParaRPr lang="en-US" sz="1400" dirty="0"/>
          </a:p>
          <a:p>
            <a:pPr marL="0" indent="0"/>
            <a:r>
              <a:rPr lang="en-US" sz="1400" dirty="0">
                <a:hlinkClick r:id="rId4"/>
              </a:rPr>
              <a:t>English</a:t>
            </a:r>
            <a:endParaRPr lang="en-US" sz="1400" dirty="0"/>
          </a:p>
          <a:p>
            <a:pPr marL="0" indent="0"/>
            <a:r>
              <a:rPr lang="en-US" sz="1400" dirty="0">
                <a:hlinkClick r:id="rId5"/>
              </a:rPr>
              <a:t>Spanish</a:t>
            </a:r>
            <a:endParaRPr lang="en-US" sz="1400" dirty="0"/>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Allow the group to have some time to chat before staring the meeting with/without coffee/sandwiches:</a:t>
            </a:r>
          </a:p>
          <a:p>
            <a:pPr marL="0" lvl="0" indent="0" algn="just" rtl="0">
              <a:lnSpc>
                <a:spcPct val="100000"/>
              </a:lnSpc>
              <a:spcBef>
                <a:spcPts val="0"/>
              </a:spcBef>
              <a:spcAft>
                <a:spcPts val="0"/>
              </a:spcAft>
              <a:buClr>
                <a:srgbClr val="084260"/>
              </a:buClr>
              <a:buSzPts val="1100"/>
              <a:buNone/>
            </a:pPr>
            <a:endParaRPr lang="en-US"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Pros: </a:t>
            </a:r>
            <a:r>
              <a:rPr lang="en-US" sz="1400" dirty="0"/>
              <a:t>the befriending happens more naturally</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Cons: </a:t>
            </a:r>
            <a:r>
              <a:rPr lang="en-US" sz="1400" dirty="0"/>
              <a:t>time-consuming and can be awkward for some people (language impediments, young people, etc.)</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One-to-one or group presentations:</a:t>
            </a:r>
          </a:p>
          <a:p>
            <a:pPr marL="0" lvl="0" indent="0" algn="just" rtl="0">
              <a:lnSpc>
                <a:spcPct val="100000"/>
              </a:lnSpc>
              <a:spcBef>
                <a:spcPts val="0"/>
              </a:spcBef>
              <a:spcAft>
                <a:spcPts val="0"/>
              </a:spcAft>
              <a:buClr>
                <a:srgbClr val="084260"/>
              </a:buClr>
              <a:buSzPts val="1100"/>
              <a:buNone/>
            </a:pPr>
            <a:endParaRPr lang="en-US"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Pros: </a:t>
            </a:r>
            <a:r>
              <a:rPr lang="en-US" sz="1400" dirty="0"/>
              <a:t>everyone talks, and it is a familiar dynamic for most people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Cons: </a:t>
            </a:r>
            <a:r>
              <a:rPr lang="en-US" sz="1400" dirty="0"/>
              <a:t>People tend to focus more on their presentation than in listening to others. </a:t>
            </a:r>
          </a:p>
          <a:p>
            <a:pPr marL="0" lvl="0" indent="0" algn="just" rtl="0">
              <a:lnSpc>
                <a:spcPct val="100000"/>
              </a:lnSpc>
              <a:spcBef>
                <a:spcPts val="0"/>
              </a:spcBef>
              <a:spcAft>
                <a:spcPts val="0"/>
              </a:spcAft>
              <a:buClr>
                <a:srgbClr val="084260"/>
              </a:buClr>
              <a:buSzPts val="1100"/>
              <a:buNone/>
            </a:pPr>
            <a:endParaRPr lang="en-US" sz="1400" dirty="0"/>
          </a:p>
        </p:txBody>
      </p:sp>
    </p:spTree>
    <p:extLst>
      <p:ext uri="{BB962C8B-B14F-4D97-AF65-F5344CB8AC3E}">
        <p14:creationId xmlns:p14="http://schemas.microsoft.com/office/powerpoint/2010/main" val="252776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1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s-ES" dirty="0"/>
              <a:t>3.3. Rules</a:t>
            </a:r>
            <a:endParaRPr dirty="0"/>
          </a:p>
          <a:p>
            <a:pPr marL="0" lvl="0" indent="0" algn="l" rtl="0">
              <a:lnSpc>
                <a:spcPct val="100000"/>
              </a:lnSpc>
              <a:spcBef>
                <a:spcPts val="2267"/>
              </a:spcBef>
              <a:spcAft>
                <a:spcPts val="0"/>
              </a:spcAft>
              <a:buClr>
                <a:srgbClr val="084260"/>
              </a:buClr>
              <a:buSzPts val="2200"/>
              <a:buNone/>
            </a:pPr>
            <a:endParaRPr dirty="0"/>
          </a:p>
        </p:txBody>
      </p:sp>
      <p:sp>
        <p:nvSpPr>
          <p:cNvPr id="530" name="Google Shape;530;p10"/>
          <p:cNvSpPr txBox="1">
            <a:spLocks noGrp="1"/>
          </p:cNvSpPr>
          <p:nvPr>
            <p:ph type="body" idx="2"/>
          </p:nvPr>
        </p:nvSpPr>
        <p:spPr>
          <a:xfrm>
            <a:off x="765328" y="1158656"/>
            <a:ext cx="3014509" cy="8152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600"/>
              <a:buNone/>
            </a:pPr>
            <a:r>
              <a:rPr lang="en-US" dirty="0">
                <a:solidFill>
                  <a:srgbClr val="2B4A77"/>
                </a:solidFill>
              </a:rPr>
              <a:t>The group should write and sign its own rules collectively. </a:t>
            </a:r>
          </a:p>
        </p:txBody>
      </p:sp>
      <p:sp>
        <p:nvSpPr>
          <p:cNvPr id="532" name="Google Shape;532;p10"/>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16</a:t>
            </a:fld>
            <a:endParaRPr sz="700" b="0" i="0">
              <a:solidFill>
                <a:srgbClr val="595959"/>
              </a:solidFill>
              <a:latin typeface="Calibri"/>
              <a:ea typeface="Calibri"/>
              <a:cs typeface="Calibri"/>
              <a:sym typeface="Calibri"/>
            </a:endParaRPr>
          </a:p>
        </p:txBody>
      </p:sp>
      <p:pic>
        <p:nvPicPr>
          <p:cNvPr id="533" name="Google Shape;533;p10"/>
          <p:cNvPicPr preferRelativeResize="0">
            <a:picLocks noGrp="1"/>
          </p:cNvPicPr>
          <p:nvPr>
            <p:ph type="pic" idx="3"/>
          </p:nvPr>
        </p:nvPicPr>
        <p:blipFill rotWithShape="1">
          <a:blip r:embed="rId3">
            <a:alphaModFix/>
          </a:blip>
          <a:srcRect l="12878" r="12878"/>
          <a:stretch/>
        </p:blipFill>
        <p:spPr>
          <a:xfrm>
            <a:off x="3977692" y="522985"/>
            <a:ext cx="3064955" cy="2751872"/>
          </a:xfrm>
          <a:prstGeom prst="rect">
            <a:avLst/>
          </a:prstGeom>
          <a:solidFill>
            <a:srgbClr val="D8D8D8"/>
          </a:solidFill>
          <a:ln>
            <a:noFill/>
          </a:ln>
        </p:spPr>
      </p:pic>
      <p:sp>
        <p:nvSpPr>
          <p:cNvPr id="8" name="CuadroTexto 7">
            <a:extLst>
              <a:ext uri="{FF2B5EF4-FFF2-40B4-BE49-F238E27FC236}">
                <a16:creationId xmlns:a16="http://schemas.microsoft.com/office/drawing/2014/main" id="{92D11FC7-BC30-B537-78B1-734913642CB7}"/>
              </a:ext>
            </a:extLst>
          </p:cNvPr>
          <p:cNvSpPr txBox="1"/>
          <p:nvPr/>
        </p:nvSpPr>
        <p:spPr>
          <a:xfrm>
            <a:off x="1759858" y="4121586"/>
            <a:ext cx="5001688" cy="3046988"/>
          </a:xfrm>
          <a:prstGeom prst="rect">
            <a:avLst/>
          </a:prstGeom>
          <a:noFill/>
        </p:spPr>
        <p:txBody>
          <a:bodyPr wrap="square">
            <a:spAutoFit/>
          </a:bodyPr>
          <a:lstStyle/>
          <a:p>
            <a:pPr algn="just">
              <a:buClr>
                <a:srgbClr val="FFFFFF"/>
              </a:buClr>
              <a:buSzPts val="1100"/>
              <a:defRPr/>
            </a:pP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Address people as you would like them to do with you: respect how they identify themselves</a:t>
            </a: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algn="just">
              <a:buClr>
                <a:srgbClr val="FFFFFF"/>
              </a:buClr>
              <a:buSzPts val="1100"/>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algn="just">
              <a:buClr>
                <a:srgbClr val="FFFFFF"/>
              </a:buClr>
              <a:buSzPts val="1100"/>
              <a:defRPr/>
            </a:pP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Be patient with others, we all need our own time to process information</a:t>
            </a: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r>
              <a:rPr lang="en-US" sz="1600" b="1" dirty="0">
                <a:solidFill>
                  <a:srgbClr val="FFFFFF"/>
                </a:solidFill>
                <a:latin typeface="+mj-lt"/>
                <a:ea typeface="Calibri"/>
                <a:cs typeface="Calibri"/>
                <a:sym typeface="Calibri"/>
              </a:rPr>
              <a:t>Contribute in turns, respecting </a:t>
            </a: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other’s speaking time</a:t>
            </a:r>
          </a:p>
        </p:txBody>
      </p:sp>
      <p:sp>
        <p:nvSpPr>
          <p:cNvPr id="9" name="Google Shape;591;p16">
            <a:extLst>
              <a:ext uri="{FF2B5EF4-FFF2-40B4-BE49-F238E27FC236}">
                <a16:creationId xmlns:a16="http://schemas.microsoft.com/office/drawing/2014/main" id="{C34A5AFE-C9E0-6CFE-603B-C45DB206F61E}"/>
              </a:ext>
            </a:extLst>
          </p:cNvPr>
          <p:cNvSpPr txBox="1">
            <a:spLocks/>
          </p:cNvSpPr>
          <p:nvPr/>
        </p:nvSpPr>
        <p:spPr>
          <a:xfrm>
            <a:off x="607173" y="383497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A</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0" name="Google Shape;591;p16">
            <a:extLst>
              <a:ext uri="{FF2B5EF4-FFF2-40B4-BE49-F238E27FC236}">
                <a16:creationId xmlns:a16="http://schemas.microsoft.com/office/drawing/2014/main" id="{5736747D-CE30-A133-4771-0B6A80922AA4}"/>
              </a:ext>
            </a:extLst>
          </p:cNvPr>
          <p:cNvSpPr txBox="1">
            <a:spLocks/>
          </p:cNvSpPr>
          <p:nvPr/>
        </p:nvSpPr>
        <p:spPr>
          <a:xfrm>
            <a:off x="607173" y="502659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B</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591;p16">
            <a:extLst>
              <a:ext uri="{FF2B5EF4-FFF2-40B4-BE49-F238E27FC236}">
                <a16:creationId xmlns:a16="http://schemas.microsoft.com/office/drawing/2014/main" id="{F1E6083F-E70C-CD11-BBF5-CF50C83EFBF7}"/>
              </a:ext>
            </a:extLst>
          </p:cNvPr>
          <p:cNvSpPr txBox="1">
            <a:spLocks/>
          </p:cNvSpPr>
          <p:nvPr/>
        </p:nvSpPr>
        <p:spPr>
          <a:xfrm>
            <a:off x="607173" y="632033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C</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531" name="Google Shape;531;p10"/>
          <p:cNvSpPr txBox="1">
            <a:spLocks noGrp="1"/>
          </p:cNvSpPr>
          <p:nvPr>
            <p:ph type="body" idx="4"/>
          </p:nvPr>
        </p:nvSpPr>
        <p:spPr>
          <a:xfrm>
            <a:off x="759955" y="3566385"/>
            <a:ext cx="6435474" cy="540616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Firstly, the facilitator can propose some basic rules to get things started, such as:</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r>
              <a:rPr lang="en-US" sz="1600" b="1" dirty="0"/>
              <a:t>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lang="en-US" sz="1400" dirty="0"/>
              <a:t>Write your own list of ‘dos and don’ts’ help to create a safe environment – this ABC is provided only as an example of what you can propose</a:t>
            </a:r>
            <a:r>
              <a:rPr lang="en-US" sz="1400" dirty="0">
                <a:solidFill>
                  <a:schemeClr val="bg1"/>
                </a:solidFill>
              </a:rPr>
              <a:t>. </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After that, the members should discuss and propose new rules. To sum up, the rules will be written and agreed</a:t>
            </a:r>
            <a:r>
              <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Periodically, the members should check the rules and change as necessary. </a:t>
            </a:r>
            <a:endParaRPr kumimoji="0" lang="es-E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lvl="0" indent="0" algn="just" rtl="0">
              <a:lnSpc>
                <a:spcPct val="100000"/>
              </a:lnSpc>
              <a:spcBef>
                <a:spcPts val="0"/>
              </a:spcBef>
              <a:spcAft>
                <a:spcPts val="0"/>
              </a:spcAft>
              <a:buClr>
                <a:schemeClr val="lt1"/>
              </a:buClr>
              <a:buSzPts val="1100"/>
              <a:buNone/>
            </a:pPr>
            <a:endParaRPr lang="en-US" sz="1400" dirty="0"/>
          </a:p>
        </p:txBody>
      </p:sp>
    </p:spTree>
    <p:extLst>
      <p:ext uri="{BB962C8B-B14F-4D97-AF65-F5344CB8AC3E}">
        <p14:creationId xmlns:p14="http://schemas.microsoft.com/office/powerpoint/2010/main" val="291931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fontScale="92500" lnSpcReduction="10000"/>
          </a:bodyPr>
          <a:lstStyle/>
          <a:p>
            <a:pPr marL="228600" indent="0"/>
            <a:r>
              <a:rPr lang="en-IE" sz="2100" dirty="0"/>
              <a:t>KNOWLEDGE, ONCE GAINED, CASTS A LIGHT BEYOND ITS OWN IMMEDIATE BOUNDARIES</a:t>
            </a:r>
          </a:p>
          <a:p>
            <a:pPr marL="0" indent="0">
              <a:lnSpc>
                <a:spcPct val="120000"/>
              </a:lnSpc>
              <a:spcBef>
                <a:spcPts val="0"/>
              </a:spcBef>
              <a:buSzPts val="1100"/>
            </a:pPr>
            <a:r>
              <a:rPr lang="en-IE" sz="1200" b="1" dirty="0"/>
              <a:t>John Tyndall</a:t>
            </a: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17</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aphicFrame>
        <p:nvGraphicFramePr>
          <p:cNvPr id="7" name="Tabla 6">
            <a:extLst>
              <a:ext uri="{FF2B5EF4-FFF2-40B4-BE49-F238E27FC236}">
                <a16:creationId xmlns:a16="http://schemas.microsoft.com/office/drawing/2014/main" id="{BD24E682-DC0E-4C49-AAFE-991A52993B79}"/>
              </a:ext>
            </a:extLst>
          </p:cNvPr>
          <p:cNvGraphicFramePr>
            <a:graphicFrameLocks noGrp="1"/>
          </p:cNvGraphicFramePr>
          <p:nvPr>
            <p:extLst>
              <p:ext uri="{D42A27DB-BD31-4B8C-83A1-F6EECF244321}">
                <p14:modId xmlns:p14="http://schemas.microsoft.com/office/powerpoint/2010/main" val="1769465666"/>
              </p:ext>
            </p:extLst>
          </p:nvPr>
        </p:nvGraphicFramePr>
        <p:xfrm>
          <a:off x="788000" y="3468917"/>
          <a:ext cx="5983672" cy="6546982"/>
        </p:xfrm>
        <a:graphic>
          <a:graphicData uri="http://schemas.openxmlformats.org/drawingml/2006/table">
            <a:tbl>
              <a:tblPr bandRow="1"/>
              <a:tblGrid>
                <a:gridCol w="2991836">
                  <a:extLst>
                    <a:ext uri="{9D8B030D-6E8A-4147-A177-3AD203B41FA5}">
                      <a16:colId xmlns:a16="http://schemas.microsoft.com/office/drawing/2014/main" val="865359108"/>
                    </a:ext>
                  </a:extLst>
                </a:gridCol>
                <a:gridCol w="2991836">
                  <a:extLst>
                    <a:ext uri="{9D8B030D-6E8A-4147-A177-3AD203B41FA5}">
                      <a16:colId xmlns:a16="http://schemas.microsoft.com/office/drawing/2014/main" val="2934044958"/>
                    </a:ext>
                  </a:extLst>
                </a:gridCol>
              </a:tblGrid>
              <a:tr h="358835">
                <a:tc>
                  <a:txBody>
                    <a:bodyPr/>
                    <a:lstStyle/>
                    <a:p>
                      <a:pPr algn="ctr">
                        <a:lnSpc>
                          <a:spcPct val="90000"/>
                        </a:lnSpc>
                      </a:pPr>
                      <a:r>
                        <a:rPr lang="en-GB" sz="1600" b="1" dirty="0">
                          <a:solidFill>
                            <a:srgbClr val="EB2788"/>
                          </a:solidFill>
                          <a:effectLst/>
                          <a:latin typeface="+mj-lt"/>
                          <a:ea typeface="Calibri" panose="020F0502020204030204" pitchFamily="34" charset="0"/>
                        </a:rPr>
                        <a:t>DOS</a:t>
                      </a:r>
                      <a:endParaRPr lang="es-ES" sz="1600" dirty="0">
                        <a:effectLst/>
                        <a:latin typeface="+mj-lt"/>
                        <a:ea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600" b="1" dirty="0">
                          <a:solidFill>
                            <a:srgbClr val="EB2788"/>
                          </a:solidFill>
                          <a:effectLst/>
                          <a:latin typeface="+mj-lt"/>
                          <a:ea typeface="Calibri" panose="020F0502020204030204" pitchFamily="34" charset="0"/>
                        </a:rPr>
                        <a:t>DON’TS</a:t>
                      </a:r>
                      <a:endParaRPr lang="es-ES" sz="1600" dirty="0">
                        <a:effectLst/>
                        <a:latin typeface="+mj-lt"/>
                        <a:ea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875317448"/>
                  </a:ext>
                </a:extLst>
              </a:tr>
              <a:tr h="530387">
                <a:tc>
                  <a:txBody>
                    <a:bodyPr/>
                    <a:lstStyle/>
                    <a:p>
                      <a:pPr algn="just">
                        <a:lnSpc>
                          <a:spcPct val="90000"/>
                        </a:lnSpc>
                      </a:pPr>
                      <a:r>
                        <a:rPr lang="en-GB" sz="1600" b="1" i="0" u="none" strike="noStrike" cap="none" dirty="0">
                          <a:solidFill>
                            <a:srgbClr val="EB2788"/>
                          </a:solidFill>
                          <a:effectLst/>
                          <a:latin typeface="+mj-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Use inclusive language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lvl="1" algn="l">
                        <a:lnSpc>
                          <a:spcPct val="115000"/>
                        </a:lnSpc>
                      </a:pPr>
                      <a:r>
                        <a:rPr lang="en-GB" sz="1600" b="1" i="0" u="none" strike="noStrike" cap="none" dirty="0">
                          <a:solidFill>
                            <a:srgbClr val="EB2788"/>
                          </a:solidFill>
                          <a:effectLst/>
                          <a:latin typeface="+mj-lt"/>
                          <a:ea typeface="Calibri" panose="020F0502020204030204" pitchFamily="34" charset="0"/>
                          <a:cs typeface="+mn-cs"/>
                          <a:sym typeface="Arial"/>
                        </a:rPr>
                        <a:t>✗  </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Tolerate sexist comments or behaviours</a:t>
                      </a:r>
                      <a:endParaRPr lang="es-ES"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9357894"/>
                  </a:ext>
                </a:extLst>
              </a:tr>
              <a:tr h="55748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Promote spaces where people feel heard</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b="1"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Permit certain members to capitalise interaction or dominate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060560845"/>
                  </a:ext>
                </a:extLst>
              </a:tr>
              <a:tr h="266974">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Promote constructive criticism</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Allow personal criticism</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93881756"/>
                  </a:ext>
                </a:extLst>
              </a:tr>
              <a:tr h="55748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Understand cultural/ethnic diversity</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Let prejudices or racist speech occur</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09407581"/>
                  </a:ext>
                </a:extLst>
              </a:tr>
              <a:tr h="55748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Recognise other’s generational knowledge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Take anything for granted based on age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582356"/>
                  </a:ext>
                </a:extLst>
              </a:tr>
              <a:tr h="84800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Promote respect of each other’s boundaries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Allow participants to override other people’s limits (unwanted physical contact, rude gestures, etc.)</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16589226"/>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Make sure that every voice is heard</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Let questions or opinions pass over without the group’s feedback</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57479312"/>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Indicate the person kindly if there’s anything to correct</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Publicly accuse someone if there is  inappropriate behaviour</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58837004"/>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Encourage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 friendly peer-to-peer environment</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Allow patronising ways of addressing each other (mansplaining, condescendence…)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088873812"/>
                  </a:ext>
                </a:extLst>
              </a:tr>
              <a:tr h="55748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Promote digital skills as a group benefit rather than a personal asset</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Allow bragging about digital skills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73520722"/>
                  </a:ext>
                </a:extLst>
              </a:tr>
              <a:tr h="344482">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Encourage calm discussion</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b="1"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Allow shouting under any circumstances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322343359"/>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10218" y="1620704"/>
            <a:ext cx="6526988" cy="397031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This is the core activity of these clubs - the space in which people explain the areas of their digital life where they want to improve and to find peers to help them. </a:t>
            </a:r>
          </a:p>
          <a:p>
            <a:pPr marL="0" lvl="0" indent="0" algn="just" rtl="0">
              <a:lnSpc>
                <a:spcPct val="100000"/>
              </a:lnSpc>
              <a:spcBef>
                <a:spcPts val="0"/>
              </a:spcBef>
              <a:spcAft>
                <a:spcPts val="0"/>
              </a:spcAft>
              <a:buClr>
                <a:schemeClr val="lt1"/>
              </a:buClr>
              <a:buSzPts val="1100"/>
              <a:buNone/>
            </a:pPr>
            <a:r>
              <a:rPr lang="en-US" sz="1400" dirty="0"/>
              <a:t>This can take many forms, for example, some people may have trouble in dealing with Excel, while others want to learn digital design. This facilitated time is meant for everyone, shared equally.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Here are some ideas to help make this happen: </a:t>
            </a:r>
          </a:p>
          <a:p>
            <a:pPr marL="0" lvl="0" indent="0" algn="just" rtl="0">
              <a:lnSpc>
                <a:spcPct val="100000"/>
              </a:lnSpc>
              <a:spcBef>
                <a:spcPts val="0"/>
              </a:spcBef>
              <a:spcAft>
                <a:spcPts val="0"/>
              </a:spcAft>
              <a:buClr>
                <a:schemeClr val="lt1"/>
              </a:buClr>
              <a:buSzPts val="1100"/>
              <a:buNone/>
            </a:pPr>
            <a:r>
              <a:rPr lang="en-US" sz="1400" dirty="0"/>
              <a:t> </a:t>
            </a:r>
          </a:p>
          <a:p>
            <a:pPr marL="0" lvl="0" indent="0" algn="l">
              <a:buClr>
                <a:srgbClr val="000000"/>
              </a:buClr>
              <a:buSzPts val="1100"/>
              <a:buFont typeface="Arial"/>
              <a:buNone/>
            </a:pPr>
            <a:r>
              <a:rPr lang="en-US" sz="1600" b="1" dirty="0">
                <a:solidFill>
                  <a:srgbClr val="E63275"/>
                </a:solidFill>
                <a:latin typeface="+mj-lt"/>
                <a:sym typeface="Arial"/>
              </a:rPr>
              <a:t>APPROACH 1 </a:t>
            </a:r>
          </a:p>
          <a:p>
            <a:pPr marL="0" lvl="0" indent="0" algn="just" rtl="0">
              <a:lnSpc>
                <a:spcPct val="100000"/>
              </a:lnSpc>
              <a:spcBef>
                <a:spcPts val="0"/>
              </a:spcBef>
              <a:spcAft>
                <a:spcPts val="0"/>
              </a:spcAft>
              <a:buClr>
                <a:schemeClr val="lt1"/>
              </a:buClr>
              <a:buSzPts val="1100"/>
              <a:buNone/>
            </a:pPr>
            <a:r>
              <a:rPr lang="en-US" sz="1400" dirty="0"/>
              <a:t>Before the session ask people to write down any aspect of digital skills that they have difficulties with, or something new they want to learn. Then they should share it with the club and find potential matches in other people. </a:t>
            </a:r>
          </a:p>
          <a:p>
            <a:pPr marL="0" lvl="0" indent="0" algn="just" rtl="0">
              <a:lnSpc>
                <a:spcPct val="100000"/>
              </a:lnSpc>
              <a:spcBef>
                <a:spcPts val="0"/>
              </a:spcBef>
              <a:spcAft>
                <a:spcPts val="0"/>
              </a:spcAft>
              <a:buClr>
                <a:schemeClr val="lt1"/>
              </a:buClr>
              <a:buSzPts val="1100"/>
              <a:buNone/>
            </a:pPr>
            <a:endParaRPr lang="en-US" sz="1400" dirty="0"/>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b="1" dirty="0"/>
              <a:t>Pros: </a:t>
            </a:r>
            <a:r>
              <a:rPr lang="en-US" sz="1400" dirty="0"/>
              <a:t>People will choose topics that feel important to them. This dynamic creates commitment to the club in advance, saves time and brings focus.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b="1" dirty="0"/>
              <a:t>Cons: </a:t>
            </a:r>
            <a:r>
              <a:rPr lang="en-US" sz="1400" dirty="0"/>
              <a:t>It is possible that some people will not have anything prepared. Also, people might bring impossible topics. </a:t>
            </a:r>
          </a:p>
        </p:txBody>
      </p:sp>
      <p:sp>
        <p:nvSpPr>
          <p:cNvPr id="502" name="Google Shape;502;p7"/>
          <p:cNvSpPr txBox="1">
            <a:spLocks noGrp="1"/>
          </p:cNvSpPr>
          <p:nvPr>
            <p:ph type="body" idx="4"/>
          </p:nvPr>
        </p:nvSpPr>
        <p:spPr>
          <a:xfrm>
            <a:off x="494393" y="1114703"/>
            <a:ext cx="6570888" cy="5060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3.4. Putting the group to work</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18</a:t>
            </a:fld>
            <a:endParaRPr sz="700" b="0" i="0">
              <a:solidFill>
                <a:srgbClr val="595959"/>
              </a:solidFill>
              <a:latin typeface="Calibri"/>
              <a:ea typeface="Calibri"/>
              <a:cs typeface="Calibri"/>
              <a:sym typeface="Calibri"/>
            </a:endParaRPr>
          </a:p>
        </p:txBody>
      </p:sp>
      <p:sp>
        <p:nvSpPr>
          <p:cNvPr id="10" name="CuadroTexto 9">
            <a:extLst>
              <a:ext uri="{FF2B5EF4-FFF2-40B4-BE49-F238E27FC236}">
                <a16:creationId xmlns:a16="http://schemas.microsoft.com/office/drawing/2014/main" id="{65781226-B899-B25A-96E7-884027689656}"/>
              </a:ext>
            </a:extLst>
          </p:cNvPr>
          <p:cNvSpPr txBox="1"/>
          <p:nvPr/>
        </p:nvSpPr>
        <p:spPr>
          <a:xfrm>
            <a:off x="553098" y="5678106"/>
            <a:ext cx="6555064" cy="4247317"/>
          </a:xfrm>
          <a:prstGeom prst="rect">
            <a:avLst/>
          </a:prstGeom>
          <a:noFill/>
        </p:spPr>
        <p:txBody>
          <a:bodyPr wrap="square">
            <a:spAutoFit/>
          </a:bodyPr>
          <a:lstStyle/>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endParaRPr lang="en-US" sz="1600" b="1" dirty="0">
              <a:solidFill>
                <a:srgbClr val="E63275"/>
              </a:solidFill>
              <a:latin typeface="+mj-lt"/>
              <a:ea typeface="Calibri"/>
              <a:cs typeface="Calibri"/>
              <a:sym typeface="Calibri"/>
            </a:endParaRPr>
          </a:p>
          <a:p>
            <a:r>
              <a:rPr lang="en-US" sz="1600" b="1" dirty="0">
                <a:solidFill>
                  <a:srgbClr val="E63275"/>
                </a:solidFill>
                <a:latin typeface="+mj-lt"/>
                <a:ea typeface="Calibri"/>
                <a:cs typeface="Calibri"/>
                <a:sym typeface="Calibri"/>
              </a:rPr>
              <a:t>APPROACH 2 </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Asl people to identify problems they think others might have with digital skills: this helps to identify problems without the need of thinking too much about themselves. It will naturally raise problems that others in the club may have. </a:t>
            </a:r>
          </a:p>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305284"/>
              </a:buClr>
              <a:buFont typeface="Arial" panose="020B0604020202020204" pitchFamily="34" charset="0"/>
              <a:buChar char="•"/>
            </a:pPr>
            <a:r>
              <a:rPr lang="en-US" b="1" dirty="0">
                <a:solidFill>
                  <a:srgbClr val="2B4A77"/>
                </a:solidFill>
                <a:latin typeface="Calibri" panose="020F0502020204030204" pitchFamily="34" charset="0"/>
                <a:ea typeface="Calibri" panose="020F0502020204030204" pitchFamily="34" charset="0"/>
                <a:cs typeface="Calibri" panose="020F0502020204030204" pitchFamily="34" charset="0"/>
              </a:rPr>
              <a:t>Pros: </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Quick and easy for the participants to think. Everyone can join in. </a:t>
            </a:r>
          </a:p>
          <a:p>
            <a:pPr marL="285750" indent="-285750">
              <a:buClr>
                <a:srgbClr val="305284"/>
              </a:buClr>
              <a:buFont typeface="Arial" panose="020B0604020202020204" pitchFamily="34" charset="0"/>
              <a:buChar char="•"/>
            </a:pPr>
            <a:r>
              <a:rPr lang="en-US" b="1" dirty="0">
                <a:solidFill>
                  <a:srgbClr val="2B4A77"/>
                </a:solidFill>
                <a:latin typeface="Calibri" panose="020F0502020204030204" pitchFamily="34" charset="0"/>
                <a:ea typeface="Calibri" panose="020F0502020204030204" pitchFamily="34" charset="0"/>
                <a:cs typeface="Calibri" panose="020F0502020204030204" pitchFamily="34" charset="0"/>
              </a:rPr>
              <a:t>Cons:  </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Time-consuming and problems can be mentioned in very abstract terms.</a:t>
            </a:r>
          </a:p>
          <a:p>
            <a:pPr marL="285750" indent="-285750">
              <a:buFont typeface="Arial" panose="020B0604020202020204" pitchFamily="34" charset="0"/>
              <a:buChar char="•"/>
            </a:pP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After that, let the participants gather in groups based on their needs and what they can offer to each other. They should decide by themselves the best way to learn together. In that sense, you should not impose anything on them. </a:t>
            </a:r>
          </a:p>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305284"/>
              </a:buClr>
              <a:buFont typeface="Wingdings" panose="05000000000000000000" pitchFamily="2" charset="2"/>
              <a:buChar char="q"/>
            </a:pP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Make sure that the rules are followed in the smaller scale interactions too. </a:t>
            </a:r>
          </a:p>
          <a:p>
            <a:pPr marL="285750" indent="-285750">
              <a:buClr>
                <a:srgbClr val="305284"/>
              </a:buClr>
              <a:buFont typeface="Wingdings" panose="05000000000000000000" pitchFamily="2" charset="2"/>
              <a:buChar char="q"/>
            </a:pP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Check if there are any communication or language problems which you or other members can help to address.</a:t>
            </a:r>
          </a:p>
          <a:p>
            <a:pPr marL="285750" indent="-285750">
              <a:buClr>
                <a:srgbClr val="305284"/>
              </a:buClr>
              <a:buFont typeface="Wingdings" panose="05000000000000000000" pitchFamily="2" charset="2"/>
              <a:buChar char="q"/>
            </a:pP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Discourage groups becoming the isolated or stuck. Make sure there is a sense of  unity in the club and allow people to move between groups.</a:t>
            </a:r>
          </a:p>
        </p:txBody>
      </p:sp>
    </p:spTree>
    <p:extLst>
      <p:ext uri="{BB962C8B-B14F-4D97-AF65-F5344CB8AC3E}">
        <p14:creationId xmlns:p14="http://schemas.microsoft.com/office/powerpoint/2010/main" val="291959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1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557" name="Google Shape;557;p13"/>
          <p:cNvSpPr txBox="1">
            <a:spLocks noGrp="1"/>
          </p:cNvSpPr>
          <p:nvPr>
            <p:ph type="body" idx="3"/>
          </p:nvPr>
        </p:nvSpPr>
        <p:spPr>
          <a:xfrm>
            <a:off x="1014294" y="234311"/>
            <a:ext cx="4254736" cy="1611822"/>
          </a:xfrm>
          <a:prstGeom prst="rect">
            <a:avLst/>
          </a:prstGeom>
          <a:noFill/>
          <a:ln>
            <a:noFill/>
          </a:ln>
        </p:spPr>
        <p:txBody>
          <a:bodyPr spcFirstLastPara="1" wrap="square" lIns="91425" tIns="45700" rIns="91425" bIns="45700" anchor="t" anchorCtr="0">
            <a:noAutofit/>
          </a:bodyPr>
          <a:lstStyle/>
          <a:p>
            <a:pPr algn="l"/>
            <a:r>
              <a:rPr lang="en-IE" b="0" dirty="0"/>
              <a:t>TELL ME AND I FORGET, TEACH ME AND I MAY REMEMBER, INVOLVE ME AND I LEARN</a:t>
            </a:r>
          </a:p>
          <a:p>
            <a:pPr marL="0" indent="0">
              <a:spcBef>
                <a:spcPts val="0"/>
              </a:spcBef>
              <a:buSzPts val="1600"/>
            </a:pPr>
            <a:r>
              <a:rPr lang="en-IE" sz="1100" dirty="0"/>
              <a:t>Benjamin Franklin</a:t>
            </a:r>
          </a:p>
          <a:p>
            <a:pPr marL="0" lvl="0" indent="0" algn="ctr" rtl="0">
              <a:lnSpc>
                <a:spcPct val="100000"/>
              </a:lnSpc>
              <a:spcBef>
                <a:spcPts val="2267"/>
              </a:spcBef>
              <a:spcAft>
                <a:spcPts val="0"/>
              </a:spcAft>
              <a:buClr>
                <a:schemeClr val="lt1"/>
              </a:buClr>
              <a:buSzPts val="2200"/>
              <a:buNone/>
            </a:pPr>
            <a:endParaRPr b="0" dirty="0"/>
          </a:p>
        </p:txBody>
      </p:sp>
      <p:pic>
        <p:nvPicPr>
          <p:cNvPr id="559" name="Google Shape;559;p13"/>
          <p:cNvPicPr preferRelativeResize="0">
            <a:picLocks noGrp="1"/>
          </p:cNvPicPr>
          <p:nvPr>
            <p:ph type="pic" idx="2"/>
          </p:nvPr>
        </p:nvPicPr>
        <p:blipFill rotWithShape="1">
          <a:blip r:embed="rId3">
            <a:alphaModFix/>
          </a:blip>
          <a:srcRect t="16667" b="16666"/>
          <a:stretch/>
        </p:blipFill>
        <p:spPr>
          <a:xfrm>
            <a:off x="1273455" y="2729130"/>
            <a:ext cx="5035826" cy="5035826"/>
          </a:xfrm>
          <a:prstGeom prst="rect">
            <a:avLst/>
          </a:prstGeom>
          <a:noFill/>
          <a:ln>
            <a:noFill/>
          </a:ln>
        </p:spPr>
      </p:pic>
      <p:grpSp>
        <p:nvGrpSpPr>
          <p:cNvPr id="560" name="Google Shape;560;p13"/>
          <p:cNvGrpSpPr/>
          <p:nvPr/>
        </p:nvGrpSpPr>
        <p:grpSpPr>
          <a:xfrm>
            <a:off x="5775859" y="3963577"/>
            <a:ext cx="1487826" cy="1083162"/>
            <a:chOff x="3400450" y="986392"/>
            <a:chExt cx="1487826" cy="1083162"/>
          </a:xfrm>
        </p:grpSpPr>
        <p:sp>
          <p:nvSpPr>
            <p:cNvPr id="561" name="Google Shape;561;p1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62" name="Google Shape;562;p1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01</a:t>
            </a:r>
            <a:endParaRPr/>
          </a:p>
        </p:txBody>
      </p:sp>
      <p:sp>
        <p:nvSpPr>
          <p:cNvPr id="457" name="Google Shape;457;p3"/>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INTRODUCTION</a:t>
            </a:r>
            <a:endParaRPr dirty="0"/>
          </a:p>
        </p:txBody>
      </p:sp>
      <p:sp>
        <p:nvSpPr>
          <p:cNvPr id="458" name="Google Shape;458;p3"/>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02</a:t>
            </a:r>
            <a:endParaRPr/>
          </a:p>
        </p:txBody>
      </p:sp>
      <p:sp>
        <p:nvSpPr>
          <p:cNvPr id="459" name="Google Shape;459;p3"/>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FORMING A CLUB</a:t>
            </a:r>
            <a:endParaRPr dirty="0"/>
          </a:p>
        </p:txBody>
      </p:sp>
      <p:sp>
        <p:nvSpPr>
          <p:cNvPr id="460" name="Google Shape;460;p3"/>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03</a:t>
            </a:r>
            <a:endParaRPr/>
          </a:p>
        </p:txBody>
      </p:sp>
      <p:sp>
        <p:nvSpPr>
          <p:cNvPr id="461" name="Google Shape;461;p3"/>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RUNNING COMMUNITY CLUBS</a:t>
            </a:r>
            <a:endParaRPr dirty="0"/>
          </a:p>
        </p:txBody>
      </p:sp>
      <p:sp>
        <p:nvSpPr>
          <p:cNvPr id="462" name="Google Shape;462;p3"/>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04</a:t>
            </a:r>
            <a:endParaRPr/>
          </a:p>
        </p:txBody>
      </p:sp>
      <p:sp>
        <p:nvSpPr>
          <p:cNvPr id="463" name="Google Shape;463;p3"/>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DIGITAL TOOLS FOR CARRYING OUT ACTIVITIES</a:t>
            </a:r>
            <a:endParaRPr dirty="0"/>
          </a:p>
        </p:txBody>
      </p:sp>
      <p:sp>
        <p:nvSpPr>
          <p:cNvPr id="464" name="Google Shape;464;p3"/>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500"/>
              <a:buNone/>
            </a:pPr>
            <a:r>
              <a:rPr lang="en-US"/>
              <a:t>contents</a:t>
            </a:r>
            <a:endParaRPr/>
          </a:p>
        </p:txBody>
      </p:sp>
      <p:sp>
        <p:nvSpPr>
          <p:cNvPr id="465" name="Google Shape;465;p3"/>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05</a:t>
            </a:r>
            <a:endParaRPr/>
          </a:p>
        </p:txBody>
      </p:sp>
      <p:sp>
        <p:nvSpPr>
          <p:cNvPr id="466" name="Google Shape;466;p3"/>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ANNEXES</a:t>
            </a:r>
            <a:endParaRPr dirty="0"/>
          </a:p>
        </p:txBody>
      </p:sp>
      <p:sp>
        <p:nvSpPr>
          <p:cNvPr id="468" name="Google Shape;468;p3"/>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CONTACT US!</a:t>
            </a:r>
            <a:endParaRPr dirty="0"/>
          </a:p>
        </p:txBody>
      </p:sp>
      <p:sp>
        <p:nvSpPr>
          <p:cNvPr id="469" name="Google Shape;469;p3"/>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a:t>
            </a:fld>
            <a:endParaRPr sz="700" b="0" i="0">
              <a:solidFill>
                <a:srgbClr val="595959"/>
              </a:solidFill>
              <a:latin typeface="Calibri"/>
              <a:ea typeface="Calibri"/>
              <a:cs typeface="Calibri"/>
              <a:sym typeface="Calibri"/>
            </a:endParaRPr>
          </a:p>
        </p:txBody>
      </p:sp>
      <p:sp>
        <p:nvSpPr>
          <p:cNvPr id="4" name="TextBox 3">
            <a:extLst>
              <a:ext uri="{FF2B5EF4-FFF2-40B4-BE49-F238E27FC236}">
                <a16:creationId xmlns:a16="http://schemas.microsoft.com/office/drawing/2014/main" id="{07CD341B-367E-A57F-7A7F-81125AA3CE05}"/>
              </a:ext>
            </a:extLst>
          </p:cNvPr>
          <p:cNvSpPr txBox="1"/>
          <p:nvPr/>
        </p:nvSpPr>
        <p:spPr>
          <a:xfrm>
            <a:off x="3097001" y="8887598"/>
            <a:ext cx="2707839" cy="1477328"/>
          </a:xfrm>
          <a:prstGeom prst="rect">
            <a:avLst/>
          </a:prstGeom>
          <a:noFill/>
        </p:spPr>
        <p:txBody>
          <a:bodyPr wrap="square">
            <a:spAutoFit/>
          </a:bodyPr>
          <a:lstStyle/>
          <a:p>
            <a:pPr algn="just"/>
            <a:r>
              <a:rPr lang="en-US" sz="1000" dirty="0"/>
              <a:t>CC BY</a:t>
            </a:r>
          </a:p>
          <a:p>
            <a:pPr algn="just"/>
            <a:r>
              <a:rPr lang="en-US" sz="1000" dirty="0"/>
              <a:t>This license enables </a:t>
            </a:r>
            <a:r>
              <a:rPr lang="en-US" sz="1000" dirty="0" err="1"/>
              <a:t>reusers</a:t>
            </a:r>
            <a:r>
              <a:rPr lang="en-US" sz="1000" dirty="0"/>
              <a:t> to distribute, remix, adapt, and build upon the material in any medium or format, so long as attribution is given to the creator. The license allows for commercial use. CC BY includes the following elements:</a:t>
            </a:r>
          </a:p>
          <a:p>
            <a:pPr algn="just"/>
            <a:endParaRPr lang="en-US" sz="1000" dirty="0"/>
          </a:p>
          <a:p>
            <a:pPr algn="just"/>
            <a:r>
              <a:rPr lang="en-US" sz="1000" dirty="0"/>
              <a:t> BY: credit must be given to the creator.</a:t>
            </a:r>
            <a:endParaRPr lang="en-GB" sz="1000" dirty="0"/>
          </a:p>
        </p:txBody>
      </p:sp>
      <p:pic>
        <p:nvPicPr>
          <p:cNvPr id="5" name="Picture 2">
            <a:extLst>
              <a:ext uri="{FF2B5EF4-FFF2-40B4-BE49-F238E27FC236}">
                <a16:creationId xmlns:a16="http://schemas.microsoft.com/office/drawing/2014/main" id="{5F3D8FA7-B2DB-E5B6-5338-38372218B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6397" y="8745334"/>
            <a:ext cx="813226" cy="2845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700476" y="5207114"/>
            <a:ext cx="3019010" cy="492524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600"/>
              </a:spcAft>
              <a:buClr>
                <a:srgbClr val="084260"/>
              </a:buClr>
              <a:buSzPts val="1100"/>
              <a:buNone/>
            </a:pPr>
            <a:r>
              <a:rPr lang="en-US" sz="1400" b="1" dirty="0"/>
              <a:t>The group needs an engagement channel</a:t>
            </a:r>
            <a:r>
              <a:rPr lang="en-US" sz="1400" dirty="0"/>
              <a:t>, somewhere to stay united and engaged before and after the sessions. The club members should choose a platform that they are comfortable using.</a:t>
            </a:r>
          </a:p>
          <a:p>
            <a:pPr marL="0" lvl="0" indent="0" algn="just" rtl="0">
              <a:lnSpc>
                <a:spcPct val="100000"/>
              </a:lnSpc>
              <a:spcBef>
                <a:spcPts val="0"/>
              </a:spcBef>
              <a:spcAft>
                <a:spcPts val="600"/>
              </a:spcAft>
              <a:buClr>
                <a:srgbClr val="084260"/>
              </a:buClr>
              <a:buSzPts val="1100"/>
              <a:buNone/>
            </a:pPr>
            <a:r>
              <a:rPr lang="en-US" sz="1400" dirty="0"/>
              <a:t>If there is a lack of agreement or initiative, the facilitator is advised to suggest Telegram, since: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Club participants can maintain privacy, phone numbers are not shared.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For older people, it is intuitive. For younger people, it is trendy. For migrants, it is international.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It is easy to maintain as a  spontaneous means  of communication.</a:t>
            </a:r>
          </a:p>
          <a:p>
            <a:pPr marL="285750" indent="-285750">
              <a:buFont typeface="Arial" panose="020B0604020202020204" pitchFamily="34" charset="0"/>
              <a:buChar char="•"/>
            </a:pPr>
            <a:r>
              <a:rPr lang="en-US" sz="1400" dirty="0"/>
              <a:t>The app relies on a chatbot service, where frequent questions and answers are automatically replied. </a:t>
            </a:r>
          </a:p>
          <a:p>
            <a:pPr marL="0" lvl="0" indent="0" algn="just" rtl="0">
              <a:lnSpc>
                <a:spcPct val="100000"/>
              </a:lnSpc>
              <a:spcBef>
                <a:spcPts val="0"/>
              </a:spcBef>
              <a:spcAft>
                <a:spcPts val="0"/>
              </a:spcAft>
              <a:buClr>
                <a:srgbClr val="084260"/>
              </a:buClr>
              <a:buSzPts val="1100"/>
            </a:pPr>
            <a:endParaRPr lang="en-US" sz="1400" dirty="0"/>
          </a:p>
        </p:txBody>
      </p:sp>
      <p:sp>
        <p:nvSpPr>
          <p:cNvPr id="509" name="Google Shape;509;p8"/>
          <p:cNvSpPr txBox="1">
            <a:spLocks noGrp="1"/>
          </p:cNvSpPr>
          <p:nvPr>
            <p:ph type="body" idx="4"/>
          </p:nvPr>
        </p:nvSpPr>
        <p:spPr>
          <a:xfrm>
            <a:off x="4118182" y="3163486"/>
            <a:ext cx="3019010" cy="714338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n-US" sz="1400" dirty="0"/>
              <a:t>This can engage in terms of easily continuing to use the tools and meeting with other BESTIE Clubs.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There is also a BESTIE Facebook page that the club users can access.</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b="1" dirty="0"/>
              <a:t>The activities of the club should be engaging and practical</a:t>
            </a:r>
            <a:r>
              <a:rPr lang="en-US" sz="1400" dirty="0"/>
              <a:t>, so the members have a reason to keep attending. </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Make sure that participants have a reason to come back: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Learning new skills as a group – for example if two members decide to learn how to edit videos. This gives them a reason to come back to the sessions.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Ensuring people leave the sessions with a feeling of achievement.  Tackle unresolved problems, etc. </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Promoting the club as a space to make new friends and create alternative networks of care.</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Allow conversations to take place and avoid imposing structured group dynamics over natural socialisation.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s-ES" dirty="0"/>
              <a:t>3.5. </a:t>
            </a:r>
            <a:r>
              <a:rPr lang="es-ES" dirty="0" err="1"/>
              <a:t>Sustaining</a:t>
            </a:r>
            <a:r>
              <a:rPr lang="es-ES" dirty="0"/>
              <a:t> </a:t>
            </a:r>
            <a:r>
              <a:rPr lang="es-ES" dirty="0" err="1"/>
              <a:t>the</a:t>
            </a:r>
            <a:r>
              <a:rPr lang="es-ES" dirty="0"/>
              <a:t> </a:t>
            </a:r>
            <a:r>
              <a:rPr lang="en-GB" dirty="0"/>
              <a:t>Club</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20</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Tree>
    <p:extLst>
      <p:ext uri="{BB962C8B-B14F-4D97-AF65-F5344CB8AC3E}">
        <p14:creationId xmlns:p14="http://schemas.microsoft.com/office/powerpoint/2010/main" val="1619337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720779" y="2345726"/>
            <a:ext cx="2693750" cy="73399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It would be positive to communicate BESTIE’s potential achievements beyond the club. There are two ways to do this: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b="1" dirty="0"/>
              <a:t>Online: </a:t>
            </a:r>
            <a:r>
              <a:rPr lang="en-US" sz="1400" dirty="0"/>
              <a:t>Through social media tagging the BESTIE profile on Facebook and / or LinkedIn. You can also do it via instant applications such as Telegram or WhatsApp.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b="1" dirty="0"/>
          </a:p>
          <a:p>
            <a:pPr marL="0" lvl="0" indent="0" algn="just" rtl="0">
              <a:lnSpc>
                <a:spcPct val="100000"/>
              </a:lnSpc>
              <a:spcBef>
                <a:spcPts val="0"/>
              </a:spcBef>
              <a:spcAft>
                <a:spcPts val="0"/>
              </a:spcAft>
              <a:buClr>
                <a:schemeClr val="lt1"/>
              </a:buClr>
              <a:buSzPts val="1100"/>
              <a:buNone/>
            </a:pPr>
            <a:r>
              <a:rPr lang="en-US" sz="1400" b="1" dirty="0"/>
              <a:t>Offline: </a:t>
            </a:r>
            <a:r>
              <a:rPr lang="en-US" sz="1400" dirty="0"/>
              <a:t>Word of mouth or through advertising on public notice boards (universities, older people’s day-care centres, neighbours and migrants’ associations, workspaces, etc.) </a:t>
            </a:r>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3.6. Dissemination</a:t>
            </a: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21</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
        <p:nvSpPr>
          <p:cNvPr id="4" name="CuadroTexto 3">
            <a:extLst>
              <a:ext uri="{FF2B5EF4-FFF2-40B4-BE49-F238E27FC236}">
                <a16:creationId xmlns:a16="http://schemas.microsoft.com/office/drawing/2014/main" id="{5EB4F561-78CD-CCD2-BE8B-AF7A36813FF8}"/>
              </a:ext>
            </a:extLst>
          </p:cNvPr>
          <p:cNvSpPr txBox="1"/>
          <p:nvPr/>
        </p:nvSpPr>
        <p:spPr>
          <a:xfrm>
            <a:off x="1197903" y="5000120"/>
            <a:ext cx="2820690" cy="292388"/>
          </a:xfrm>
          <a:prstGeom prst="rect">
            <a:avLst/>
          </a:prstGeom>
          <a:noFill/>
        </p:spPr>
        <p:txBody>
          <a:bodyPr wrap="square">
            <a:spAutoFit/>
          </a:bodyPr>
          <a:lstStyle/>
          <a:p>
            <a:r>
              <a:rPr lang="en-US" sz="1300" b="1" dirty="0">
                <a:solidFill>
                  <a:srgbClr val="E63275"/>
                </a:solidFill>
                <a:latin typeface="+mj-lt"/>
                <a:ea typeface="Calibri"/>
                <a:cs typeface="Calibri"/>
                <a:sym typeface="Calibri"/>
              </a:rPr>
              <a:t>LEAFLET SAMPLE</a:t>
            </a:r>
            <a:endParaRPr lang="en-GB" sz="1300" b="1" dirty="0"/>
          </a:p>
        </p:txBody>
      </p:sp>
      <p:pic>
        <p:nvPicPr>
          <p:cNvPr id="8" name="Imagen 7" descr="Texto&#10;&#10;Descripción generada automáticamente">
            <a:extLst>
              <a:ext uri="{FF2B5EF4-FFF2-40B4-BE49-F238E27FC236}">
                <a16:creationId xmlns:a16="http://schemas.microsoft.com/office/drawing/2014/main" id="{7434289E-4B2F-BD82-4019-C546C347C6A9}"/>
              </a:ext>
            </a:extLst>
          </p:cNvPr>
          <p:cNvPicPr>
            <a:picLocks noChangeAspect="1"/>
          </p:cNvPicPr>
          <p:nvPr/>
        </p:nvPicPr>
        <p:blipFill rotWithShape="1">
          <a:blip r:embed="rId4"/>
          <a:srcRect l="1400" t="-111" r="1644" b="1122"/>
          <a:stretch/>
        </p:blipFill>
        <p:spPr>
          <a:xfrm>
            <a:off x="1068464" y="5308737"/>
            <a:ext cx="1967021" cy="2692402"/>
          </a:xfrm>
          <a:prstGeom prst="rect">
            <a:avLst/>
          </a:prstGeom>
          <a:ln w="38100">
            <a:solidFill>
              <a:schemeClr val="bg1"/>
            </a:solidFill>
          </a:ln>
        </p:spPr>
      </p:pic>
    </p:spTree>
    <p:extLst>
      <p:ext uri="{BB962C8B-B14F-4D97-AF65-F5344CB8AC3E}">
        <p14:creationId xmlns:p14="http://schemas.microsoft.com/office/powerpoint/2010/main" val="4046187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fontScale="25000" lnSpcReduction="20000"/>
          </a:bodyPr>
          <a:lstStyle/>
          <a:p>
            <a:pPr>
              <a:lnSpc>
                <a:spcPct val="120000"/>
              </a:lnSpc>
            </a:pPr>
            <a:r>
              <a:rPr lang="en-IE" sz="5800" dirty="0"/>
              <a:t>FOR THE THINGS WE HAVE TO LEARN BEFORE WE CAN DO THEM, WE LEARN BY DOING THEM</a:t>
            </a:r>
          </a:p>
          <a:p>
            <a:r>
              <a:rPr lang="en-IE" sz="4400" b="1" dirty="0"/>
              <a:t>Aristotle</a:t>
            </a: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22</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3" name="Google Shape;567;p14">
            <a:extLst>
              <a:ext uri="{FF2B5EF4-FFF2-40B4-BE49-F238E27FC236}">
                <a16:creationId xmlns:a16="http://schemas.microsoft.com/office/drawing/2014/main" id="{5D8C406B-5FD8-31E5-AA66-16A375670FF9}"/>
              </a:ext>
            </a:extLst>
          </p:cNvPr>
          <p:cNvSpPr txBox="1">
            <a:spLocks/>
          </p:cNvSpPr>
          <p:nvPr/>
        </p:nvSpPr>
        <p:spPr>
          <a:xfrm>
            <a:off x="551287" y="3303261"/>
            <a:ext cx="3228550" cy="5263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s-ES" sz="1600" b="1" dirty="0">
                <a:solidFill>
                  <a:srgbClr val="E63275"/>
                </a:solidFill>
                <a:latin typeface="+mj-lt"/>
              </a:rPr>
              <a:t>3.7. </a:t>
            </a:r>
            <a:r>
              <a:rPr lang="es-ES" sz="1600" b="1" dirty="0" err="1">
                <a:solidFill>
                  <a:srgbClr val="E63275"/>
                </a:solidFill>
                <a:latin typeface="+mj-lt"/>
              </a:rPr>
              <a:t>Evaluation</a:t>
            </a:r>
            <a:endParaRPr lang="es-ES" sz="1600" b="1" dirty="0">
              <a:solidFill>
                <a:srgbClr val="E63275"/>
              </a:solidFill>
              <a:latin typeface="+mj-lt"/>
            </a:endParaRPr>
          </a:p>
          <a:p>
            <a:pPr marL="0" indent="0" algn="l">
              <a:spcBef>
                <a:spcPts val="2267"/>
              </a:spcBef>
              <a:buSzPts val="2200"/>
            </a:pPr>
            <a:endParaRPr lang="es-ES" sz="1600" b="1" dirty="0">
              <a:latin typeface="+mj-lt"/>
            </a:endParaRPr>
          </a:p>
        </p:txBody>
      </p:sp>
      <p:sp>
        <p:nvSpPr>
          <p:cNvPr id="10" name="CuadroTexto 9">
            <a:extLst>
              <a:ext uri="{FF2B5EF4-FFF2-40B4-BE49-F238E27FC236}">
                <a16:creationId xmlns:a16="http://schemas.microsoft.com/office/drawing/2014/main" id="{3AFC9BC1-F501-295C-FD60-3AEA103E1430}"/>
              </a:ext>
            </a:extLst>
          </p:cNvPr>
          <p:cNvSpPr txBox="1"/>
          <p:nvPr/>
        </p:nvSpPr>
        <p:spPr>
          <a:xfrm>
            <a:off x="595508" y="3621649"/>
            <a:ext cx="6457102" cy="6771084"/>
          </a:xfrm>
          <a:prstGeom prst="rect">
            <a:avLst/>
          </a:prstGeom>
          <a:noFill/>
        </p:spPr>
        <p:txBody>
          <a:bodyPr wrap="square">
            <a:spAutoFit/>
          </a:bodyPr>
          <a:lstStyle/>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You should carry out an evaluation and seek feedback after every session.</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Evaluation of digital competences and achievements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Take the following table as an example; leave a blank space if there is no progress.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The objective column is about the broad objectives the member has (these can change). The progress column applies to what was done during the session.</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Evaluation of meeting dynamics</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To encourage the participants to attend future meetings please evaluate the tools and formats used in each session.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Here is an example of how to do this:</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Create a table with the things that everyone felt comfortable with and the things that they didn’t like or enjoy. Everyone can participate and share their feelings during the session.</a:t>
            </a:r>
          </a:p>
          <a:p>
            <a:pPr marL="285750" indent="-285750" algn="just">
              <a:buFont typeface="Arial" panose="020B0604020202020204" pitchFamily="34" charset="0"/>
              <a:buChar char="•"/>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Pros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It is a good way to identify the less effective activities, to decide not to repeat them. </a:t>
            </a:r>
          </a:p>
          <a:p>
            <a:pPr marL="285750" indent="-285750" algn="just">
              <a:buFont typeface="Arial" panose="020B0604020202020204" pitchFamily="34" charset="0"/>
              <a:buChar char="•"/>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Cons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Everyone might not share which activities they didn’t enjoy. </a:t>
            </a:r>
          </a:p>
        </p:txBody>
      </p:sp>
      <p:graphicFrame>
        <p:nvGraphicFramePr>
          <p:cNvPr id="18" name="Tabla 17">
            <a:extLst>
              <a:ext uri="{FF2B5EF4-FFF2-40B4-BE49-F238E27FC236}">
                <a16:creationId xmlns:a16="http://schemas.microsoft.com/office/drawing/2014/main" id="{0C55D79B-D7F9-6131-56DB-1B4532E2A234}"/>
              </a:ext>
            </a:extLst>
          </p:cNvPr>
          <p:cNvGraphicFramePr>
            <a:graphicFrameLocks noGrp="1"/>
          </p:cNvGraphicFramePr>
          <p:nvPr>
            <p:extLst>
              <p:ext uri="{D42A27DB-BD31-4B8C-83A1-F6EECF244321}">
                <p14:modId xmlns:p14="http://schemas.microsoft.com/office/powerpoint/2010/main" val="686484940"/>
              </p:ext>
            </p:extLst>
          </p:nvPr>
        </p:nvGraphicFramePr>
        <p:xfrm>
          <a:off x="986972" y="4742983"/>
          <a:ext cx="5675086" cy="2278744"/>
        </p:xfrm>
        <a:graphic>
          <a:graphicData uri="http://schemas.openxmlformats.org/drawingml/2006/table">
            <a:tbl>
              <a:tblPr bandRow="1"/>
              <a:tblGrid>
                <a:gridCol w="1115210">
                  <a:extLst>
                    <a:ext uri="{9D8B030D-6E8A-4147-A177-3AD203B41FA5}">
                      <a16:colId xmlns:a16="http://schemas.microsoft.com/office/drawing/2014/main" val="3546582990"/>
                    </a:ext>
                  </a:extLst>
                </a:gridCol>
                <a:gridCol w="1976332">
                  <a:extLst>
                    <a:ext uri="{9D8B030D-6E8A-4147-A177-3AD203B41FA5}">
                      <a16:colId xmlns:a16="http://schemas.microsoft.com/office/drawing/2014/main" val="527744872"/>
                    </a:ext>
                  </a:extLst>
                </a:gridCol>
                <a:gridCol w="2583544">
                  <a:extLst>
                    <a:ext uri="{9D8B030D-6E8A-4147-A177-3AD203B41FA5}">
                      <a16:colId xmlns:a16="http://schemas.microsoft.com/office/drawing/2014/main" val="1097377319"/>
                    </a:ext>
                  </a:extLst>
                </a:gridCol>
              </a:tblGrid>
              <a:tr h="231714">
                <a:tc>
                  <a:txBody>
                    <a:bodyPr/>
                    <a:lstStyle/>
                    <a:p>
                      <a:pPr algn="ctr">
                        <a:lnSpc>
                          <a:spcPct val="90000"/>
                        </a:lnSpc>
                      </a:pPr>
                      <a:r>
                        <a:rPr lang="en-GB" sz="1200" b="1" i="0" u="none" strike="noStrike" cap="none" dirty="0">
                          <a:solidFill>
                            <a:srgbClr val="E63275"/>
                          </a:solidFill>
                          <a:latin typeface="+mj-lt"/>
                          <a:ea typeface="Calibri"/>
                          <a:cs typeface="Calibri"/>
                          <a:sym typeface="Calibri"/>
                        </a:rPr>
                        <a:t>Member</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Objective</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Progress (if applicable)</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13496190"/>
                  </a:ext>
                </a:extLst>
              </a:tr>
              <a:tr h="408258">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Eugenia</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Post photos for her socials</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Edited a photo today with Renata’s help</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0533326"/>
                  </a:ext>
                </a:extLst>
              </a:tr>
              <a:tr h="540667">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Dan Ye</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Create a good LinkedIn Profile</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Translated his professional experience with Gregory’s help</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00203211"/>
                  </a:ext>
                </a:extLst>
              </a:tr>
              <a:tr h="524336">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Gregory</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Access public administration to claim his tax report</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17726936"/>
                  </a:ext>
                </a:extLst>
              </a:tr>
              <a:tr h="573769">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Omnia</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Programming in Python</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She was shown some interesting tutorials by Dan Ye</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0639814"/>
                  </a:ext>
                </a:extLst>
              </a:tr>
            </a:tbl>
          </a:graphicData>
        </a:graphic>
      </p:graphicFrame>
    </p:spTree>
    <p:extLst>
      <p:ext uri="{BB962C8B-B14F-4D97-AF65-F5344CB8AC3E}">
        <p14:creationId xmlns:p14="http://schemas.microsoft.com/office/powerpoint/2010/main" val="3952665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04</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DIGITAL TOOLS FOR CARRYING OUT ACTIVITIES</a:t>
            </a:r>
            <a:endParaRPr dirty="0"/>
          </a:p>
        </p:txBody>
      </p:sp>
    </p:spTree>
    <p:extLst>
      <p:ext uri="{BB962C8B-B14F-4D97-AF65-F5344CB8AC3E}">
        <p14:creationId xmlns:p14="http://schemas.microsoft.com/office/powerpoint/2010/main" val="3578990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4341004" y="1163255"/>
            <a:ext cx="2429178"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a:t>VIDEO PLATFORMS</a:t>
            </a:r>
          </a:p>
        </p:txBody>
      </p:sp>
      <p:sp>
        <p:nvSpPr>
          <p:cNvPr id="590" name="Google Shape;590;p16"/>
          <p:cNvSpPr txBox="1">
            <a:spLocks noGrp="1"/>
          </p:cNvSpPr>
          <p:nvPr>
            <p:ph type="body" idx="2"/>
          </p:nvPr>
        </p:nvSpPr>
        <p:spPr>
          <a:xfrm>
            <a:off x="4721566" y="1590697"/>
            <a:ext cx="2024011" cy="10953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n-US" sz="1400" dirty="0"/>
              <a:t>For video calls and hybrid sessions you can explore: MS Teams, Google Meets, </a:t>
            </a:r>
            <a:r>
              <a:rPr lang="en-US" sz="1400" dirty="0" err="1"/>
              <a:t>Jitsy</a:t>
            </a:r>
            <a:r>
              <a:rPr lang="en-US" sz="1400" dirty="0"/>
              <a:t>, Zoom, Skype, WhatsApp</a:t>
            </a:r>
            <a:endParaRPr lang="es-ES" sz="1400" dirty="0"/>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24</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12" name="Google Shape;589;p16">
            <a:extLst>
              <a:ext uri="{FF2B5EF4-FFF2-40B4-BE49-F238E27FC236}">
                <a16:creationId xmlns:a16="http://schemas.microsoft.com/office/drawing/2014/main" id="{03E16915-B709-4085-F28D-A1107AB5026E}"/>
              </a:ext>
            </a:extLst>
          </p:cNvPr>
          <p:cNvSpPr txBox="1">
            <a:spLocks/>
          </p:cNvSpPr>
          <p:nvPr/>
        </p:nvSpPr>
        <p:spPr>
          <a:xfrm>
            <a:off x="4529595" y="3874871"/>
            <a:ext cx="2509380" cy="7174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SzPct val="100000"/>
            </a:pPr>
            <a:r>
              <a:rPr lang="en-GB" dirty="0"/>
              <a:t>RECRUITING MEMBERS</a:t>
            </a:r>
          </a:p>
        </p:txBody>
      </p:sp>
      <p:sp>
        <p:nvSpPr>
          <p:cNvPr id="13" name="Google Shape;590;p16">
            <a:extLst>
              <a:ext uri="{FF2B5EF4-FFF2-40B4-BE49-F238E27FC236}">
                <a16:creationId xmlns:a16="http://schemas.microsoft.com/office/drawing/2014/main" id="{51368887-FA1F-9070-3F2B-6E186280D8BB}"/>
              </a:ext>
            </a:extLst>
          </p:cNvPr>
          <p:cNvSpPr txBox="1">
            <a:spLocks/>
          </p:cNvSpPr>
          <p:nvPr/>
        </p:nvSpPr>
        <p:spPr>
          <a:xfrm>
            <a:off x="4721566" y="4592288"/>
            <a:ext cx="2024011"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en-US" sz="1400" dirty="0"/>
              <a:t>Find people to join social digital initiatives like: </a:t>
            </a:r>
            <a:r>
              <a:rPr lang="en-US" sz="1400" dirty="0">
                <a:solidFill>
                  <a:schemeClr val="accent6">
                    <a:lumMod val="75000"/>
                  </a:schemeClr>
                </a:solidFill>
                <a:hlinkClick r:id="rId4">
                  <a:extLst>
                    <a:ext uri="{A12FA001-AC4F-418D-AE19-62706E023703}">
                      <ahyp:hlinkClr xmlns:ahyp="http://schemas.microsoft.com/office/drawing/2018/hyperlinkcolor" val="tx"/>
                    </a:ext>
                  </a:extLst>
                </a:hlinkClick>
              </a:rPr>
              <a:t>Empodera.org </a:t>
            </a:r>
            <a:endParaRPr lang="es-ES" sz="1400" dirty="0">
              <a:solidFill>
                <a:schemeClr val="accent6">
                  <a:lumMod val="75000"/>
                </a:schemeClr>
              </a:solidFill>
            </a:endParaRPr>
          </a:p>
        </p:txBody>
      </p:sp>
      <p:sp>
        <p:nvSpPr>
          <p:cNvPr id="14" name="Google Shape;589;p16">
            <a:extLst>
              <a:ext uri="{FF2B5EF4-FFF2-40B4-BE49-F238E27FC236}">
                <a16:creationId xmlns:a16="http://schemas.microsoft.com/office/drawing/2014/main" id="{BFF99069-9E39-4427-0339-73E332A5320D}"/>
              </a:ext>
            </a:extLst>
          </p:cNvPr>
          <p:cNvSpPr txBox="1">
            <a:spLocks/>
          </p:cNvSpPr>
          <p:nvPr/>
        </p:nvSpPr>
        <p:spPr>
          <a:xfrm>
            <a:off x="4569696" y="6595698"/>
            <a:ext cx="2429178" cy="3602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SzPct val="100000"/>
            </a:pPr>
            <a:r>
              <a:rPr lang="en-GB" dirty="0"/>
              <a:t>ORGANISATIONAL TOOLS</a:t>
            </a:r>
          </a:p>
        </p:txBody>
      </p:sp>
      <p:sp>
        <p:nvSpPr>
          <p:cNvPr id="15" name="Google Shape;590;p16">
            <a:extLst>
              <a:ext uri="{FF2B5EF4-FFF2-40B4-BE49-F238E27FC236}">
                <a16:creationId xmlns:a16="http://schemas.microsoft.com/office/drawing/2014/main" id="{FA0AA022-CDFF-4333-5AA9-CF5E6102AC00}"/>
              </a:ext>
            </a:extLst>
          </p:cNvPr>
          <p:cNvSpPr txBox="1">
            <a:spLocks/>
          </p:cNvSpPr>
          <p:nvPr/>
        </p:nvSpPr>
        <p:spPr>
          <a:xfrm>
            <a:off x="4746171" y="7288808"/>
            <a:ext cx="2024011"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en-US" sz="1400" dirty="0"/>
              <a:t>To schedule meetings that suit everyone, you can try using tools like</a:t>
            </a:r>
          </a:p>
          <a:p>
            <a:pPr marL="0" indent="0" algn="just">
              <a:spcBef>
                <a:spcPts val="0"/>
              </a:spcBef>
            </a:pPr>
            <a:r>
              <a:rPr lang="en-US" sz="1400" dirty="0"/>
              <a:t>Doodle. It is intuitive and it is not compulsory to sign in.</a:t>
            </a:r>
            <a:endParaRPr lang="es-ES" sz="1400" dirty="0"/>
          </a:p>
        </p:txBody>
      </p:sp>
      <p:sp>
        <p:nvSpPr>
          <p:cNvPr id="18" name="Google Shape;510;p8">
            <a:extLst>
              <a:ext uri="{FF2B5EF4-FFF2-40B4-BE49-F238E27FC236}">
                <a16:creationId xmlns:a16="http://schemas.microsoft.com/office/drawing/2014/main" id="{DFDA6573-4897-2502-8DA6-2F5AE0C16BFE}"/>
              </a:ext>
            </a:extLst>
          </p:cNvPr>
          <p:cNvSpPr txBox="1">
            <a:spLocks/>
          </p:cNvSpPr>
          <p:nvPr/>
        </p:nvSpPr>
        <p:spPr>
          <a:xfrm>
            <a:off x="4467198" y="9308595"/>
            <a:ext cx="2900913" cy="4399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sz="1600" dirty="0">
                <a:latin typeface="+mj-lt"/>
              </a:rPr>
              <a:t>Explore the Digital Toolkit </a:t>
            </a:r>
          </a:p>
          <a:p>
            <a:pPr marL="0" indent="0" algn="l">
              <a:spcBef>
                <a:spcPts val="0"/>
              </a:spcBef>
              <a:buClr>
                <a:schemeClr val="lt1"/>
              </a:buClr>
              <a:buSzPts val="2200"/>
            </a:pPr>
            <a:r>
              <a:rPr lang="en-US" sz="1600" dirty="0">
                <a:latin typeface="+mj-lt"/>
              </a:rPr>
              <a:t>by BESTIE for other tools!</a:t>
            </a:r>
          </a:p>
          <a:p>
            <a:pPr marL="0" indent="0" algn="l">
              <a:buClr>
                <a:schemeClr val="lt1"/>
              </a:buClr>
              <a:buSzPts val="2200"/>
            </a:pPr>
            <a:endParaRPr lang="en-US" sz="1600" dirty="0">
              <a:latin typeface="+mj-lt"/>
            </a:endParaRPr>
          </a:p>
        </p:txBody>
      </p:sp>
    </p:spTree>
    <p:extLst>
      <p:ext uri="{BB962C8B-B14F-4D97-AF65-F5344CB8AC3E}">
        <p14:creationId xmlns:p14="http://schemas.microsoft.com/office/powerpoint/2010/main" val="850554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17"/>
          <p:cNvPicPr preferRelativeResize="0">
            <a:picLocks noGrp="1"/>
          </p:cNvPicPr>
          <p:nvPr>
            <p:ph type="pic" idx="2"/>
          </p:nvPr>
        </p:nvPicPr>
        <p:blipFill rotWithShape="1">
          <a:blip r:embed="rId3">
            <a:alphaModFix/>
          </a:blip>
          <a:srcRect l="3847" t="17688" r="31811" b="24739"/>
          <a:stretch/>
        </p:blipFill>
        <p:spPr>
          <a:xfrm>
            <a:off x="401638" y="393700"/>
            <a:ext cx="6716712" cy="9014859"/>
          </a:xfrm>
          <a:prstGeom prst="rect">
            <a:avLst/>
          </a:prstGeom>
          <a:solidFill>
            <a:srgbClr val="D8D8D8"/>
          </a:solidFill>
          <a:ln>
            <a:noFill/>
          </a:ln>
        </p:spPr>
      </p:pic>
      <p:sp>
        <p:nvSpPr>
          <p:cNvPr id="605" name="Google Shape;605;p1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606" name="Google Shape;606;p17"/>
          <p:cNvSpPr txBox="1">
            <a:spLocks noGrp="1"/>
          </p:cNvSpPr>
          <p:nvPr>
            <p:ph type="body" idx="1"/>
          </p:nvPr>
        </p:nvSpPr>
        <p:spPr>
          <a:xfrm>
            <a:off x="915662" y="1860804"/>
            <a:ext cx="2724332" cy="3177921"/>
          </a:xfrm>
          <a:prstGeom prst="rect">
            <a:avLst/>
          </a:prstGeom>
          <a:noFill/>
          <a:ln>
            <a:noFill/>
          </a:ln>
        </p:spPr>
        <p:txBody>
          <a:bodyPr spcFirstLastPara="1" wrap="square" lIns="91425" tIns="45700" rIns="91425" bIns="45700" anchor="ctr" anchorCtr="0">
            <a:normAutofit fontScale="77500" lnSpcReduction="20000"/>
          </a:bodyPr>
          <a:lstStyle/>
          <a:p>
            <a:pPr algn="l"/>
            <a:r>
              <a:rPr lang="en-IE" sz="2400" dirty="0">
                <a:effectLst/>
                <a:latin typeface="Helvetica Neue" panose="02000503000000020004" pitchFamily="2" charset="0"/>
              </a:rPr>
              <a:t>    ANYONE WHO STOPS LEARNING IS OLD, WHETHER AT TWENTY OR EIGHTY.    ANYONE WHO KEEPS LEARNING STAYS YOUNG</a:t>
            </a:r>
          </a:p>
          <a:p>
            <a:pPr marL="0" indent="0">
              <a:lnSpc>
                <a:spcPct val="120000"/>
              </a:lnSpc>
              <a:spcBef>
                <a:spcPts val="0"/>
              </a:spcBef>
              <a:buSzPts val="1100"/>
            </a:pPr>
            <a:endParaRPr lang="en-IE" sz="1600" b="1" dirty="0"/>
          </a:p>
          <a:p>
            <a:pPr marL="0" indent="0">
              <a:lnSpc>
                <a:spcPct val="120000"/>
              </a:lnSpc>
              <a:spcBef>
                <a:spcPts val="0"/>
              </a:spcBef>
              <a:buSzPts val="1100"/>
            </a:pPr>
            <a:r>
              <a:rPr lang="en-IE" sz="1600" b="1" dirty="0"/>
              <a:t>Henry Ford</a:t>
            </a:r>
            <a:endParaRPr sz="1600" b="1" dirty="0"/>
          </a:p>
        </p:txBody>
      </p:sp>
      <p:sp>
        <p:nvSpPr>
          <p:cNvPr id="607" name="Google Shape;607;p17"/>
          <p:cNvSpPr txBox="1">
            <a:spLocks noGrp="1"/>
          </p:cNvSpPr>
          <p:nvPr>
            <p:ph type="body" idx="3"/>
          </p:nvPr>
        </p:nvSpPr>
        <p:spPr>
          <a:xfrm>
            <a:off x="474036" y="5445124"/>
            <a:ext cx="3098164" cy="46565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dirty="0"/>
              <a:t>Karim Rashid</a:t>
            </a:r>
            <a:endParaRPr dirty="0"/>
          </a:p>
          <a:p>
            <a:pPr marL="0" lvl="0" indent="0" algn="ctr" rtl="0">
              <a:lnSpc>
                <a:spcPct val="100000"/>
              </a:lnSpc>
              <a:spcBef>
                <a:spcPts val="0"/>
              </a:spcBef>
              <a:spcAft>
                <a:spcPts val="0"/>
              </a:spcAft>
              <a:buClr>
                <a:schemeClr val="lt1"/>
              </a:buClr>
              <a:buSzPts val="1100"/>
              <a:buNone/>
            </a:pPr>
            <a:endParaRPr dirty="0"/>
          </a:p>
        </p:txBody>
      </p:sp>
      <p:grpSp>
        <p:nvGrpSpPr>
          <p:cNvPr id="608" name="Google Shape;608;p17"/>
          <p:cNvGrpSpPr/>
          <p:nvPr/>
        </p:nvGrpSpPr>
        <p:grpSpPr>
          <a:xfrm>
            <a:off x="3759994" y="1590415"/>
            <a:ext cx="1487826" cy="1083162"/>
            <a:chOff x="3400450" y="986392"/>
            <a:chExt cx="1487826" cy="1083162"/>
          </a:xfrm>
        </p:grpSpPr>
        <p:sp>
          <p:nvSpPr>
            <p:cNvPr id="609" name="Google Shape;609;p1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610" name="Google Shape;610;p1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611" name="Google Shape;611;p17"/>
          <p:cNvSpPr/>
          <p:nvPr/>
        </p:nvSpPr>
        <p:spPr>
          <a:xfrm>
            <a:off x="4251184" y="6247464"/>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chemeClr val="lt1"/>
              </a:buClr>
              <a:buSzPts val="2200"/>
              <a:buNone/>
            </a:pPr>
            <a:r>
              <a:rPr lang="en-US" dirty="0"/>
              <a:t>www.</a:t>
            </a:r>
            <a:r>
              <a:rPr lang="en-US" b="1" dirty="0"/>
              <a:t> bestieproject</a:t>
            </a:r>
            <a:r>
              <a:rPr lang="en-US" dirty="0"/>
              <a:t>.eu</a:t>
            </a:r>
            <a:endParaRPr dirty="0"/>
          </a:p>
        </p:txBody>
      </p:sp>
      <p:sp>
        <p:nvSpPr>
          <p:cNvPr id="617" name="Google Shape;617;p1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10B1A2"/>
              </a:buClr>
              <a:buSzPts val="2000"/>
              <a:buNone/>
            </a:pPr>
            <a:r>
              <a:rPr lang="en-US" dirty="0"/>
              <a:t>follow our journey</a:t>
            </a:r>
            <a:endParaRPr dirty="0"/>
          </a:p>
        </p:txBody>
      </p:sp>
      <p:grpSp>
        <p:nvGrpSpPr>
          <p:cNvPr id="619" name="Google Shape;619;p18"/>
          <p:cNvGrpSpPr/>
          <p:nvPr/>
        </p:nvGrpSpPr>
        <p:grpSpPr>
          <a:xfrm>
            <a:off x="6254705" y="9619516"/>
            <a:ext cx="280634" cy="280634"/>
            <a:chOff x="1950027" y="2499889"/>
            <a:chExt cx="850463" cy="850463"/>
          </a:xfrm>
        </p:grpSpPr>
        <p:sp>
          <p:nvSpPr>
            <p:cNvPr id="620" name="Google Shape;620;p1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21" name="Google Shape;621;p18"/>
            <p:cNvGrpSpPr/>
            <p:nvPr/>
          </p:nvGrpSpPr>
          <p:grpSpPr>
            <a:xfrm>
              <a:off x="2107521" y="2657382"/>
              <a:ext cx="535476" cy="535477"/>
              <a:chOff x="2107521" y="2657382"/>
              <a:chExt cx="535476" cy="535477"/>
            </a:xfrm>
          </p:grpSpPr>
          <p:sp>
            <p:nvSpPr>
              <p:cNvPr id="622" name="Google Shape;622;p1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3" name="Google Shape;623;p1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4" name="Google Shape;624;p1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25" name="Google Shape;625;p18"/>
          <p:cNvGrpSpPr/>
          <p:nvPr/>
        </p:nvGrpSpPr>
        <p:grpSpPr>
          <a:xfrm>
            <a:off x="5562474" y="9619516"/>
            <a:ext cx="280634" cy="280634"/>
            <a:chOff x="-147782" y="2499889"/>
            <a:chExt cx="850463" cy="850463"/>
          </a:xfrm>
        </p:grpSpPr>
        <p:sp>
          <p:nvSpPr>
            <p:cNvPr id="626" name="Google Shape;626;p1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7" name="Google Shape;627;p1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28" name="Google Shape;628;p18"/>
          <p:cNvGrpSpPr/>
          <p:nvPr/>
        </p:nvGrpSpPr>
        <p:grpSpPr>
          <a:xfrm>
            <a:off x="6600613" y="9619516"/>
            <a:ext cx="280634" cy="280634"/>
            <a:chOff x="2998302" y="2499889"/>
            <a:chExt cx="850463" cy="850463"/>
          </a:xfrm>
        </p:grpSpPr>
        <p:sp>
          <p:nvSpPr>
            <p:cNvPr id="629" name="Google Shape;629;p1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31" name="Google Shape;631;p18"/>
          <p:cNvGrpSpPr/>
          <p:nvPr/>
        </p:nvGrpSpPr>
        <p:grpSpPr>
          <a:xfrm>
            <a:off x="5216567" y="9619516"/>
            <a:ext cx="280634" cy="280842"/>
            <a:chOff x="-1196056" y="2499889"/>
            <a:chExt cx="850463" cy="851092"/>
          </a:xfrm>
        </p:grpSpPr>
        <p:sp>
          <p:nvSpPr>
            <p:cNvPr id="632" name="Google Shape;632;p1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34" name="Google Shape;634;p18"/>
          <p:cNvGrpSpPr/>
          <p:nvPr/>
        </p:nvGrpSpPr>
        <p:grpSpPr>
          <a:xfrm>
            <a:off x="5908590" y="9619516"/>
            <a:ext cx="280634" cy="280634"/>
            <a:chOff x="5339337" y="8702010"/>
            <a:chExt cx="280634" cy="280634"/>
          </a:xfrm>
        </p:grpSpPr>
        <p:sp>
          <p:nvSpPr>
            <p:cNvPr id="635" name="Google Shape;635;p18"/>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36" name="Google Shape;636;p18"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grpSp>
        <p:nvGrpSpPr>
          <p:cNvPr id="637" name="Google Shape;637;p18"/>
          <p:cNvGrpSpPr/>
          <p:nvPr/>
        </p:nvGrpSpPr>
        <p:grpSpPr>
          <a:xfrm>
            <a:off x="245648" y="5190857"/>
            <a:ext cx="4705438" cy="2867812"/>
            <a:chOff x="1950804" y="3053151"/>
            <a:chExt cx="5608871" cy="3418425"/>
          </a:xfrm>
        </p:grpSpPr>
        <p:pic>
          <p:nvPicPr>
            <p:cNvPr id="638" name="Google Shape;638;p18"/>
            <p:cNvPicPr preferRelativeResize="0"/>
            <p:nvPr/>
          </p:nvPicPr>
          <p:blipFill rotWithShape="1">
            <a:blip r:embed="rId4">
              <a:alphaModFix/>
            </a:blip>
            <a:srcRect/>
            <a:stretch/>
          </p:blipFill>
          <p:spPr>
            <a:xfrm>
              <a:off x="1950804" y="3053151"/>
              <a:ext cx="5608871" cy="3418425"/>
            </a:xfrm>
            <a:prstGeom prst="rect">
              <a:avLst/>
            </a:prstGeom>
            <a:noFill/>
            <a:ln>
              <a:noFill/>
            </a:ln>
          </p:spPr>
        </p:pic>
        <p:sp>
          <p:nvSpPr>
            <p:cNvPr id="639" name="Google Shape;639;p18"/>
            <p:cNvSpPr/>
            <p:nvPr/>
          </p:nvSpPr>
          <p:spPr>
            <a:xfrm>
              <a:off x="2801073" y="3350555"/>
              <a:ext cx="3981692" cy="25232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18"/>
            <p:cNvSpPr txBox="1"/>
            <p:nvPr/>
          </p:nvSpPr>
          <p:spPr>
            <a:xfrm>
              <a:off x="2801073" y="4337414"/>
              <a:ext cx="3981692" cy="89142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dirty="0">
                  <a:solidFill>
                    <a:srgbClr val="000000"/>
                  </a:solidFill>
                  <a:latin typeface="Calibri"/>
                  <a:ea typeface="Calibri"/>
                  <a:cs typeface="Calibri"/>
                  <a:sym typeface="Calibri"/>
                  <a:hlinkClick r:id="rId5"/>
                </a:rPr>
                <a:t>Website Here</a:t>
              </a:r>
              <a:endParaRPr sz="1800" b="0" i="0" dirty="0">
                <a:solidFill>
                  <a:srgbClr val="000000"/>
                </a:solidFill>
                <a:latin typeface="Calibri"/>
                <a:ea typeface="Calibri"/>
                <a:cs typeface="Calibri"/>
                <a:sym typeface="Calibri"/>
              </a:endParaRPr>
            </a:p>
          </p:txBody>
        </p:sp>
      </p:grpSp>
      <p:sp>
        <p:nvSpPr>
          <p:cNvPr id="2" name="Google Shape;475;p4">
            <a:extLst>
              <a:ext uri="{FF2B5EF4-FFF2-40B4-BE49-F238E27FC236}">
                <a16:creationId xmlns:a16="http://schemas.microsoft.com/office/drawing/2014/main" id="{9862D7F1-BECB-BA05-6ED7-67DCC7EF0776}"/>
              </a:ext>
            </a:extLst>
          </p:cNvPr>
          <p:cNvSpPr txBox="1">
            <a:spLocks/>
          </p:cNvSpPr>
          <p:nvPr/>
        </p:nvSpPr>
        <p:spPr>
          <a:xfrm>
            <a:off x="2220687" y="3124029"/>
            <a:ext cx="3846286" cy="4695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spcBef>
                <a:spcPts val="0"/>
              </a:spcBef>
              <a:buClr>
                <a:schemeClr val="lt1"/>
              </a:buClr>
              <a:buSzPts val="3600"/>
            </a:pPr>
            <a:r>
              <a:rPr lang="en-US" sz="3600" dirty="0"/>
              <a:t>CONTACT US!</a:t>
            </a:r>
          </a:p>
        </p:txBody>
      </p:sp>
      <p:sp>
        <p:nvSpPr>
          <p:cNvPr id="7" name="CuadroTexto 6">
            <a:extLst>
              <a:ext uri="{FF2B5EF4-FFF2-40B4-BE49-F238E27FC236}">
                <a16:creationId xmlns:a16="http://schemas.microsoft.com/office/drawing/2014/main" id="{445BB51D-54E7-C07F-DAAB-071CD48B09DC}"/>
              </a:ext>
            </a:extLst>
          </p:cNvPr>
          <p:cNvSpPr txBox="1"/>
          <p:nvPr/>
        </p:nvSpPr>
        <p:spPr>
          <a:xfrm>
            <a:off x="5449908" y="7517547"/>
            <a:ext cx="2296886" cy="261610"/>
          </a:xfrm>
          <a:prstGeom prst="rect">
            <a:avLst/>
          </a:prstGeom>
          <a:noFill/>
        </p:spPr>
        <p:txBody>
          <a:bodyPr wrap="square">
            <a:spAutoFit/>
          </a:bodyPr>
          <a:lstStyle/>
          <a:p>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BESTIE Facebook Profile</a:t>
            </a:r>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GB"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a:t>01</a:t>
            </a:r>
            <a:endParaRPr/>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INTRODUCTION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59612" y="2049131"/>
            <a:ext cx="6526988" cy="372937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This guide is developed to help you initiate a Community Club. The aim is to promote clubs that are inclusive learning and sharing spaces.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In these clubs, people from different backgrounds (older, young and migrants) will spend time together and help each other with technology with assistance from the club. We want these clubs to grow and endure over time.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Use this guide as a canvas to create Clubs based on the needs of your community. </a:t>
            </a:r>
          </a:p>
          <a:p>
            <a:pPr marL="0" lvl="0" indent="0" algn="just" rtl="0">
              <a:lnSpc>
                <a:spcPct val="100000"/>
              </a:lnSpc>
              <a:spcBef>
                <a:spcPts val="0"/>
              </a:spcBef>
              <a:spcAft>
                <a:spcPts val="0"/>
              </a:spcAft>
              <a:buClr>
                <a:schemeClr val="lt1"/>
              </a:buClr>
              <a:buSzPts val="1100"/>
              <a:buNone/>
            </a:pPr>
            <a:r>
              <a:rPr lang="en-US" sz="1400" dirty="0"/>
              <a:t>First consider your own circumstances and those of the group you want to connect with. Remember, you can conduct sessions in person, online or hybrid.</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The composition of each group is flexible, although we aim for and support diversity. The group ideally will be made up of of young people, older people, and migrants in variable proportions. We want these collectives to learn digital skills from each other and to bond.</a:t>
            </a:r>
          </a:p>
        </p:txBody>
      </p:sp>
      <p:sp>
        <p:nvSpPr>
          <p:cNvPr id="500" name="Google Shape;500;p7"/>
          <p:cNvSpPr txBox="1">
            <a:spLocks noGrp="1"/>
          </p:cNvSpPr>
          <p:nvPr>
            <p:ph type="body" idx="2"/>
          </p:nvPr>
        </p:nvSpPr>
        <p:spPr>
          <a:xfrm>
            <a:off x="559612" y="6471572"/>
            <a:ext cx="3097988" cy="3216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n-GB" sz="1800" b="1" dirty="0">
                <a:solidFill>
                  <a:srgbClr val="EB2788"/>
                </a:solidFill>
                <a:effectLst/>
                <a:latin typeface="+mj-lt"/>
                <a:ea typeface="Arial" panose="020B0604020202020204" pitchFamily="34" charset="0"/>
              </a:rPr>
              <a:t>1.2. Roles within the Club</a:t>
            </a:r>
            <a:endParaRPr lang="en-US" sz="1800" b="1" dirty="0">
              <a:latin typeface="+mj-lt"/>
            </a:endParaRPr>
          </a:p>
          <a:p>
            <a:pPr marL="0" lvl="0" indent="0" algn="l" rtl="0">
              <a:lnSpc>
                <a:spcPct val="100000"/>
              </a:lnSpc>
              <a:spcBef>
                <a:spcPts val="2267"/>
              </a:spcBef>
              <a:spcAft>
                <a:spcPts val="0"/>
              </a:spcAft>
              <a:buClr>
                <a:srgbClr val="084260"/>
              </a:buClr>
              <a:buSzPts val="2200"/>
              <a:buNone/>
            </a:pPr>
            <a:endParaRPr lang="en-US" sz="1800" b="1" dirty="0">
              <a:latin typeface="+mj-lt"/>
            </a:endParaRPr>
          </a:p>
        </p:txBody>
      </p:sp>
      <p:sp>
        <p:nvSpPr>
          <p:cNvPr id="502" name="Google Shape;502;p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1.1. What is a Community Club?</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4</a:t>
            </a:fld>
            <a:endParaRPr sz="700" b="0" i="0">
              <a:solidFill>
                <a:srgbClr val="595959"/>
              </a:solidFill>
              <a:latin typeface="Calibri"/>
              <a:ea typeface="Calibri"/>
              <a:cs typeface="Calibri"/>
              <a:sym typeface="Calibri"/>
            </a:endParaRPr>
          </a:p>
        </p:txBody>
      </p:sp>
      <p:sp>
        <p:nvSpPr>
          <p:cNvPr id="4" name="Google Shape;501;p7">
            <a:extLst>
              <a:ext uri="{FF2B5EF4-FFF2-40B4-BE49-F238E27FC236}">
                <a16:creationId xmlns:a16="http://schemas.microsoft.com/office/drawing/2014/main" id="{A8449BCB-150E-AE9A-8E05-D931B79D7EDB}"/>
              </a:ext>
            </a:extLst>
          </p:cNvPr>
          <p:cNvSpPr txBox="1">
            <a:spLocks noGrp="1"/>
          </p:cNvSpPr>
          <p:nvPr>
            <p:ph type="body" idx="3"/>
          </p:nvPr>
        </p:nvSpPr>
        <p:spPr>
          <a:xfrm>
            <a:off x="341898" y="6677065"/>
            <a:ext cx="6505669" cy="1992304"/>
          </a:xfrm>
          <a:prstGeom prst="rect">
            <a:avLst/>
          </a:prstGeom>
          <a:noFill/>
          <a:ln>
            <a:noFill/>
          </a:ln>
        </p:spPr>
        <p:txBody>
          <a:bodyPr spcFirstLastPara="1" wrap="square" lIns="91425" tIns="45700" rIns="91425" bIns="45700" anchor="t" anchorCtr="0">
            <a:noAutofit/>
          </a:bodyPr>
          <a:lstStyle/>
          <a:p>
            <a:pPr algn="just">
              <a:lnSpc>
                <a:spcPct val="90000"/>
              </a:lnSpc>
            </a:pPr>
            <a:r>
              <a:rPr lang="en-GB"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Facilitator: </a:t>
            </a:r>
            <a:r>
              <a:rPr lang="en-GB"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your role is to take a moderating and proactive attitude. You should provide mentorship, support and help others to develop and express their interests and competences. This guide will give you all the information you need to know what steps are needed to become a facilitator and all the tips to create a community club.</a:t>
            </a:r>
            <a:endParaRPr lang="es-ES" sz="1400" i="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90000"/>
              </a:lnSpc>
            </a:pPr>
            <a:r>
              <a:rPr lang="en-GB"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Members: </a:t>
            </a:r>
            <a:r>
              <a:rPr lang="en-GB"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people who attend the club. They are expected to have an active participation. Their motivation should be driven by curiosity, need and their own experience. Members can be also speakers and invited to share their experience. Different people should be encouraged  take this role each time.</a:t>
            </a:r>
            <a:endParaRPr lang="es-ES" sz="1400" i="0" dirty="0">
              <a:effectLst/>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rgbClr val="084260"/>
              </a:buClr>
              <a:buSzPts val="1600"/>
              <a:buNone/>
            </a:pPr>
            <a:endParaRPr sz="1400" i="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
          <p:cNvSpPr txBox="1">
            <a:spLocks noGrp="1"/>
          </p:cNvSpPr>
          <p:nvPr>
            <p:ph type="body" idx="1"/>
          </p:nvPr>
        </p:nvSpPr>
        <p:spPr>
          <a:xfrm>
            <a:off x="985673" y="981807"/>
            <a:ext cx="2426950" cy="263882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US" dirty="0"/>
              <a:t>THERE ARE NO BOUNDARIES OR BORDERS IN THE DIGITAL AGE </a:t>
            </a:r>
            <a:endParaRPr dirty="0"/>
          </a:p>
        </p:txBody>
      </p:sp>
      <p:sp>
        <p:nvSpPr>
          <p:cNvPr id="488" name="Google Shape;488;p6"/>
          <p:cNvSpPr txBox="1"/>
          <p:nvPr/>
        </p:nvSpPr>
        <p:spPr>
          <a:xfrm>
            <a:off x="618460" y="3144426"/>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1200"/>
              <a:buFont typeface="Arial"/>
              <a:buNone/>
            </a:pPr>
            <a:r>
              <a:rPr lang="en-US" sz="1200" b="1" i="0" dirty="0">
                <a:solidFill>
                  <a:schemeClr val="lt1"/>
                </a:solidFill>
                <a:latin typeface="Calibri"/>
                <a:ea typeface="Calibri"/>
                <a:cs typeface="Calibri"/>
                <a:sym typeface="Calibri"/>
              </a:rPr>
              <a:t>Karim Rashid</a:t>
            </a:r>
            <a:endParaRPr sz="1200" b="1" i="1" dirty="0">
              <a:solidFill>
                <a:schemeClr val="lt1"/>
              </a:solidFill>
              <a:latin typeface="Calibri"/>
              <a:ea typeface="Calibri"/>
              <a:cs typeface="Calibri"/>
              <a:sym typeface="Calibri"/>
            </a:endParaRPr>
          </a:p>
        </p:txBody>
      </p:sp>
      <p:grpSp>
        <p:nvGrpSpPr>
          <p:cNvPr id="489" name="Google Shape;489;p6"/>
          <p:cNvGrpSpPr/>
          <p:nvPr/>
        </p:nvGrpSpPr>
        <p:grpSpPr>
          <a:xfrm>
            <a:off x="3412623" y="1136201"/>
            <a:ext cx="1487826" cy="1083162"/>
            <a:chOff x="3400450" y="986392"/>
            <a:chExt cx="1487826" cy="1083162"/>
          </a:xfrm>
        </p:grpSpPr>
        <p:sp>
          <p:nvSpPr>
            <p:cNvPr id="490" name="Google Shape;490;p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91" name="Google Shape;491;p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92" name="Google Shape;492;p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5</a:t>
            </a:fld>
            <a:endParaRPr sz="700" b="0" i="0">
              <a:solidFill>
                <a:srgbClr val="595959"/>
              </a:solidFill>
              <a:latin typeface="Calibri"/>
              <a:ea typeface="Calibri"/>
              <a:cs typeface="Calibri"/>
              <a:sym typeface="Calibri"/>
            </a:endParaRPr>
          </a:p>
        </p:txBody>
      </p:sp>
      <p:pic>
        <p:nvPicPr>
          <p:cNvPr id="493" name="Google Shape;493;p6"/>
          <p:cNvPicPr preferRelativeResize="0">
            <a:picLocks noGrp="1"/>
          </p:cNvPicPr>
          <p:nvPr>
            <p:ph type="pic" idx="2"/>
          </p:nvPr>
        </p:nvPicPr>
        <p:blipFill rotWithShape="1">
          <a:blip r:embed="rId3">
            <a:alphaModFix/>
          </a:blip>
          <a:srcRect l="12850" r="12849"/>
          <a:stretch/>
        </p:blipFill>
        <p:spPr>
          <a:xfrm>
            <a:off x="31548" y="3701709"/>
            <a:ext cx="6056028" cy="5437409"/>
          </a:xfrm>
          <a:prstGeom prst="rect">
            <a:avLst/>
          </a:prstGeom>
          <a:solidFill>
            <a:srgbClr val="D8D8D8"/>
          </a:solidFill>
          <a:ln>
            <a:noFill/>
          </a:ln>
        </p:spPr>
      </p:pic>
      <p:sp>
        <p:nvSpPr>
          <p:cNvPr id="494" name="Google Shape;494;p6"/>
          <p:cNvSpPr/>
          <p:nvPr/>
        </p:nvSpPr>
        <p:spPr>
          <a:xfrm>
            <a:off x="2767441" y="6993360"/>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1396268" y="913616"/>
            <a:ext cx="5711894" cy="946746"/>
          </a:xfrm>
          <a:prstGeom prst="rect">
            <a:avLst/>
          </a:prstGeom>
          <a:noFill/>
          <a:ln>
            <a:noFill/>
          </a:ln>
        </p:spPr>
        <p:txBody>
          <a:bodyPr spcFirstLastPara="1" wrap="square" lIns="91425" tIns="45700" rIns="91425" bIns="45700" anchor="t" anchorCtr="0">
            <a:noAutofit/>
          </a:bodyPr>
          <a:lstStyle/>
          <a:p>
            <a:pPr>
              <a:lnSpc>
                <a:spcPct val="115000"/>
              </a:lnSpc>
              <a:spcBef>
                <a:spcPts val="2000"/>
              </a:spcBef>
              <a:spcAft>
                <a:spcPts val="600"/>
              </a:spcAft>
            </a:pPr>
            <a:r>
              <a:rPr lang="en-GB" sz="1800" dirty="0">
                <a:solidFill>
                  <a:srgbClr val="EB2788"/>
                </a:solidFill>
                <a:effectLst/>
                <a:latin typeface="Arial" panose="020B0604020202020204" pitchFamily="34" charset="0"/>
                <a:ea typeface="Arial" panose="020B0604020202020204" pitchFamily="34" charset="0"/>
              </a:rPr>
              <a:t>1.3. Why do we need Community Clubs? </a:t>
            </a:r>
            <a:endParaRPr lang="es-ES" sz="1800" dirty="0">
              <a:effectLst/>
              <a:latin typeface="Arial" panose="020B0604020202020204" pitchFamily="34" charset="0"/>
              <a:ea typeface="Arial" panose="020B0604020202020204" pitchFamily="34" charset="0"/>
            </a:endParaRPr>
          </a:p>
        </p:txBody>
      </p:sp>
      <p:sp>
        <p:nvSpPr>
          <p:cNvPr id="481" name="Google Shape;481;p5"/>
          <p:cNvSpPr txBox="1">
            <a:spLocks noGrp="1"/>
          </p:cNvSpPr>
          <p:nvPr>
            <p:ph type="body" idx="2"/>
          </p:nvPr>
        </p:nvSpPr>
        <p:spPr>
          <a:xfrm>
            <a:off x="1005318" y="2730921"/>
            <a:ext cx="6143488" cy="682064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b="1" dirty="0"/>
              <a:t>Bridges between generations and cultures</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This is a space where young and older people of different backgrounds can connect. We want to create a space where people care for each other beyond just the exchange of digital skills. This can help fight some social issues, like polarization, through empathy and mutual understanding. As a facilitator, you are in charge of creating a safe, accessible and comfortable space.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b="1" dirty="0"/>
              <a:t>Learning digital skills together</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In the community clubs, there are no teachers or students. All experiences are valuable in one way or another. Your role is to help the members understand that. For example, a migrant may be more advanced in the use of social media while an older person may be more used to dealing with local administration. </a:t>
            </a:r>
          </a:p>
          <a:p>
            <a:pPr marL="0" lvl="0" indent="0" algn="just" rtl="0">
              <a:lnSpc>
                <a:spcPct val="100000"/>
              </a:lnSpc>
              <a:spcBef>
                <a:spcPts val="0"/>
              </a:spcBef>
              <a:spcAft>
                <a:spcPts val="0"/>
              </a:spcAft>
              <a:buClr>
                <a:schemeClr val="lt1"/>
              </a:buClr>
              <a:buSzPts val="1100"/>
              <a:buNone/>
            </a:pPr>
            <a:r>
              <a:rPr lang="en-US" sz="1400" dirty="0"/>
              <a:t>The idea is that, with your help, they can see and support each other’s strengths and weaknesses.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b="1" dirty="0"/>
              <a:t>Learning practical skills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People should feel a practical motivation to attend the Clubs. The Community Club needs to be a place where people go to learn new things about technology and keep up to date with changes in daily life and professional development. You should be aware of that and not let the group get stuck on one direction or issue.</a:t>
            </a:r>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6</a:t>
            </a:fld>
            <a:endParaRPr sz="700" b="0" i="0">
              <a:solidFill>
                <a:srgbClr val="59595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02</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FORMING A CLUB</a:t>
            </a:r>
            <a:endParaRPr dirty="0"/>
          </a:p>
        </p:txBody>
      </p:sp>
    </p:spTree>
    <p:extLst>
      <p:ext uri="{BB962C8B-B14F-4D97-AF65-F5344CB8AC3E}">
        <p14:creationId xmlns:p14="http://schemas.microsoft.com/office/powerpoint/2010/main" val="92010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706179" y="5694251"/>
            <a:ext cx="3019010" cy="432181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n-US" sz="1400" dirty="0"/>
              <a:t>Every club is different by definition. Nevertheless, the more diversity, the better.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During the recruitment process, these questions will need to be answered: </a:t>
            </a:r>
          </a:p>
          <a:p>
            <a:pPr marL="0" lvl="0" indent="0" algn="just" rtl="0">
              <a:lnSpc>
                <a:spcPct val="100000"/>
              </a:lnSpc>
              <a:spcBef>
                <a:spcPts val="0"/>
              </a:spcBef>
              <a:spcAft>
                <a:spcPts val="0"/>
              </a:spcAft>
              <a:buClr>
                <a:srgbClr val="084260"/>
              </a:buClr>
              <a:buSzPts val="1100"/>
              <a:buNone/>
            </a:pPr>
            <a:r>
              <a:rPr lang="en-US" sz="1400" dirty="0"/>
              <a:t>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How many young, older and migrant people will there be?</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How can we find these people?</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What motivation might they have for joining in?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What skills or contributions can they bring?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What might their needs be?</a:t>
            </a:r>
          </a:p>
          <a:p>
            <a:pPr marL="0" lvl="0" indent="0" algn="just" rtl="0">
              <a:lnSpc>
                <a:spcPct val="100000"/>
              </a:lnSpc>
              <a:spcBef>
                <a:spcPts val="0"/>
              </a:spcBef>
              <a:spcAft>
                <a:spcPts val="0"/>
              </a:spcAft>
              <a:buClr>
                <a:srgbClr val="084260"/>
              </a:buClr>
              <a:buSzPts val="1100"/>
              <a:buNone/>
            </a:pPr>
            <a:r>
              <a:rPr lang="en-US" sz="1400" dirty="0"/>
              <a:t> </a:t>
            </a:r>
          </a:p>
          <a:p>
            <a:pPr marL="0" lvl="0" indent="0" rtl="0">
              <a:lnSpc>
                <a:spcPct val="100000"/>
              </a:lnSpc>
              <a:spcBef>
                <a:spcPts val="0"/>
              </a:spcBef>
              <a:spcAft>
                <a:spcPts val="0"/>
              </a:spcAft>
              <a:buClr>
                <a:srgbClr val="084260"/>
              </a:buClr>
              <a:buSzPts val="1100"/>
              <a:buNone/>
            </a:pPr>
            <a:r>
              <a:rPr lang="en-US" sz="1400" dirty="0"/>
              <a:t>Remember to consider your own commitment, time, and motivation towards the club and act accordingly. </a:t>
            </a:r>
          </a:p>
        </p:txBody>
      </p:sp>
      <p:sp>
        <p:nvSpPr>
          <p:cNvPr id="509" name="Google Shape;509;p8"/>
          <p:cNvSpPr txBox="1">
            <a:spLocks noGrp="1"/>
          </p:cNvSpPr>
          <p:nvPr>
            <p:ph type="body" idx="4"/>
          </p:nvPr>
        </p:nvSpPr>
        <p:spPr>
          <a:xfrm>
            <a:off x="4183441" y="3306734"/>
            <a:ext cx="3019010" cy="661619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n-US" sz="1400" dirty="0"/>
              <a:t>The Club can be hosted anywhere: in person, online or hybrid. It is likely you will need to find an indoor space.</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Think of places you know where meetings can happen. Should it be a private house? A public institution like a university classroom? A community space?</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If you plan to use a community or private venue you will have to contact the venue in advance to book the room. For example, you could contact local associations dedicated to the support of migrants or elderly people.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You could also request a room from the town hall, community centres, or public libraries. Keep in mind these types of spaces require a formal request and it might take some time before you get a definite answer.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Also, it would be best if you can create a welcoming place where people feel comfortable. You could bring coffee/food or ask participants to bring and share. You can also decorate the space if you have time!</a:t>
            </a:r>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2.1. Imagine how the Club will run</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8</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
        <p:nvSpPr>
          <p:cNvPr id="3" name="CuadroTexto 2">
            <a:extLst>
              <a:ext uri="{FF2B5EF4-FFF2-40B4-BE49-F238E27FC236}">
                <a16:creationId xmlns:a16="http://schemas.microsoft.com/office/drawing/2014/main" id="{82993B2B-4A4E-27BF-BAB1-8E5D5DAD9E5A}"/>
              </a:ext>
            </a:extLst>
          </p:cNvPr>
          <p:cNvSpPr txBox="1"/>
          <p:nvPr/>
        </p:nvSpPr>
        <p:spPr>
          <a:xfrm>
            <a:off x="700476" y="5311561"/>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The People</a:t>
            </a:r>
            <a:endParaRPr lang="en-GB" b="1" dirty="0"/>
          </a:p>
        </p:txBody>
      </p:sp>
      <p:sp>
        <p:nvSpPr>
          <p:cNvPr id="4" name="CuadroTexto 3">
            <a:extLst>
              <a:ext uri="{FF2B5EF4-FFF2-40B4-BE49-F238E27FC236}">
                <a16:creationId xmlns:a16="http://schemas.microsoft.com/office/drawing/2014/main" id="{67AF3615-EF8F-2999-3FAD-EDAE0AF63E3C}"/>
              </a:ext>
            </a:extLst>
          </p:cNvPr>
          <p:cNvSpPr txBox="1"/>
          <p:nvPr/>
        </p:nvSpPr>
        <p:spPr>
          <a:xfrm>
            <a:off x="4197955" y="2897359"/>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The Place</a:t>
            </a:r>
            <a:endParaRPr lang="en-GB"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4515173" y="1119713"/>
            <a:ext cx="2429178"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a:t>Tips to find members</a:t>
            </a:r>
          </a:p>
        </p:txBody>
      </p:sp>
      <p:sp>
        <p:nvSpPr>
          <p:cNvPr id="590" name="Google Shape;590;p16"/>
          <p:cNvSpPr txBox="1">
            <a:spLocks noGrp="1"/>
          </p:cNvSpPr>
          <p:nvPr>
            <p:ph type="body" idx="2"/>
          </p:nvPr>
        </p:nvSpPr>
        <p:spPr>
          <a:xfrm>
            <a:off x="4512377" y="1537704"/>
            <a:ext cx="2429179" cy="132373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n-US" sz="1400" dirty="0"/>
              <a:t>Once you have a clear idea of how the Club should run, it’s time to identify stakeholders and spaces where you can find people whose skills, needs and motivations may fit the Club </a:t>
            </a:r>
            <a:endParaRPr lang="es-ES" sz="1400" dirty="0"/>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2" name="Google Shape;592;p16"/>
          <p:cNvSpPr txBox="1">
            <a:spLocks noGrp="1"/>
          </p:cNvSpPr>
          <p:nvPr>
            <p:ph type="body" idx="5"/>
          </p:nvPr>
        </p:nvSpPr>
        <p:spPr>
          <a:xfrm>
            <a:off x="4570433" y="3834818"/>
            <a:ext cx="2292145" cy="23604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E63275"/>
              </a:buClr>
              <a:buSzPct val="100000"/>
              <a:buNone/>
            </a:pPr>
            <a:r>
              <a:rPr lang="en-US" dirty="0"/>
              <a:t>Where to find them</a:t>
            </a:r>
          </a:p>
        </p:txBody>
      </p:sp>
      <p:sp>
        <p:nvSpPr>
          <p:cNvPr id="593" name="Google Shape;593;p16"/>
          <p:cNvSpPr txBox="1">
            <a:spLocks noGrp="1"/>
          </p:cNvSpPr>
          <p:nvPr>
            <p:ph type="body" idx="6"/>
          </p:nvPr>
        </p:nvSpPr>
        <p:spPr>
          <a:xfrm>
            <a:off x="4067397" y="4143437"/>
            <a:ext cx="2895713" cy="1735564"/>
          </a:xfrm>
          <a:prstGeom prst="rect">
            <a:avLst/>
          </a:prstGeom>
          <a:noFill/>
          <a:ln>
            <a:noFill/>
          </a:ln>
        </p:spPr>
        <p:txBody>
          <a:bodyPr spcFirstLastPara="1" wrap="square" lIns="91425" tIns="45700" rIns="91425" bIns="45700" anchor="t" anchorCtr="0">
            <a:noAutofit/>
          </a:bodyPr>
          <a:lstStyle/>
          <a:p>
            <a:pPr marL="457200" lvl="1" indent="0" algn="just">
              <a:lnSpc>
                <a:spcPct val="115000"/>
              </a:lnSpc>
              <a:buNone/>
            </a:pP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NGOs, Universities, Day Care </a:t>
            </a:r>
            <a:r>
              <a:rPr lang="en-GB" sz="1400" dirty="0">
                <a:solidFill>
                  <a:srgbClr val="084260"/>
                </a:solidFill>
                <a:latin typeface="Calibri" panose="020F0502020204030204" pitchFamily="34" charset="0"/>
                <a:ea typeface="Calibri" panose="020F0502020204030204" pitchFamily="34" charset="0"/>
                <a:cs typeface="Calibri" panose="020F0502020204030204" pitchFamily="34" charset="0"/>
              </a:rPr>
              <a:t>C</a:t>
            </a: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entres, Churches, Bars… even Social media channels, such as Instagram, Facebook, Reddit, LinkedIn or TikTok profiles</a:t>
            </a:r>
            <a:endParaRPr lang="es-ES"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5" name="Google Shape;595;p16"/>
          <p:cNvSpPr txBox="1">
            <a:spLocks noGrp="1"/>
          </p:cNvSpPr>
          <p:nvPr>
            <p:ph type="body" idx="8"/>
          </p:nvPr>
        </p:nvSpPr>
        <p:spPr>
          <a:xfrm>
            <a:off x="4576312" y="6474260"/>
            <a:ext cx="2310243" cy="394915"/>
          </a:xfrm>
          <a:prstGeom prst="rect">
            <a:avLst/>
          </a:prstGeom>
          <a:noFill/>
          <a:ln>
            <a:noFill/>
          </a:ln>
        </p:spPr>
        <p:txBody>
          <a:bodyPr spcFirstLastPara="1" wrap="square" lIns="91425" tIns="45700" rIns="91425" bIns="45700" anchor="t" anchorCtr="0">
            <a:normAutofit fontScale="92500"/>
          </a:bodyPr>
          <a:lstStyle/>
          <a:p>
            <a:pPr marL="0" lvl="0" indent="0" algn="r" rtl="0">
              <a:lnSpc>
                <a:spcPct val="100000"/>
              </a:lnSpc>
              <a:spcBef>
                <a:spcPts val="0"/>
              </a:spcBef>
              <a:spcAft>
                <a:spcPts val="0"/>
              </a:spcAft>
              <a:buClr>
                <a:srgbClr val="E63275"/>
              </a:buClr>
              <a:buSzPct val="100000"/>
              <a:buNone/>
            </a:pPr>
            <a:r>
              <a:rPr lang="en-US" dirty="0"/>
              <a:t>How to contact them</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9</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2" name="Google Shape;510;p8">
            <a:extLst>
              <a:ext uri="{FF2B5EF4-FFF2-40B4-BE49-F238E27FC236}">
                <a16:creationId xmlns:a16="http://schemas.microsoft.com/office/drawing/2014/main" id="{A945D8E1-F879-6AFD-B3E9-6495DC5EA707}"/>
              </a:ext>
            </a:extLst>
          </p:cNvPr>
          <p:cNvSpPr txBox="1">
            <a:spLocks/>
          </p:cNvSpPr>
          <p:nvPr/>
        </p:nvSpPr>
        <p:spPr>
          <a:xfrm>
            <a:off x="4602168" y="397259"/>
            <a:ext cx="2895713" cy="5132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dirty="0"/>
              <a:t>2.2. Recruiting people</a:t>
            </a:r>
          </a:p>
          <a:p>
            <a:pPr marL="0" indent="0" algn="l">
              <a:buClr>
                <a:schemeClr val="lt1"/>
              </a:buClr>
              <a:buSzPts val="2200"/>
            </a:pPr>
            <a:endParaRPr lang="en-US" dirty="0"/>
          </a:p>
        </p:txBody>
      </p:sp>
      <p:sp>
        <p:nvSpPr>
          <p:cNvPr id="4" name="Marcador de texto 3">
            <a:extLst>
              <a:ext uri="{FF2B5EF4-FFF2-40B4-BE49-F238E27FC236}">
                <a16:creationId xmlns:a16="http://schemas.microsoft.com/office/drawing/2014/main" id="{5C277439-93E6-C4EB-3185-9A2DDEED60AB}"/>
              </a:ext>
            </a:extLst>
          </p:cNvPr>
          <p:cNvSpPr>
            <a:spLocks noGrp="1"/>
          </p:cNvSpPr>
          <p:nvPr>
            <p:ph type="body" idx="9"/>
          </p:nvPr>
        </p:nvSpPr>
        <p:spPr>
          <a:xfrm>
            <a:off x="4452053" y="6798996"/>
            <a:ext cx="2895713" cy="1735564"/>
          </a:xfrm>
        </p:spPr>
        <p:txBody>
          <a:bodyPr/>
          <a:lstStyle/>
          <a:p>
            <a:pPr marL="313200" algn="l">
              <a:spcBef>
                <a:spcPts val="0"/>
              </a:spcBef>
            </a:pPr>
            <a:r>
              <a:rPr lang="en-GB" sz="1400" dirty="0"/>
              <a:t>Be friendly explaining the idea </a:t>
            </a:r>
          </a:p>
          <a:p>
            <a:pPr marL="370350" indent="-285750" algn="l">
              <a:spcBef>
                <a:spcPts val="0"/>
              </a:spcBef>
              <a:buFont typeface="Arial" panose="020B0604020202020204" pitchFamily="34" charset="0"/>
              <a:buChar char="•"/>
            </a:pPr>
            <a:r>
              <a:rPr lang="en-GB" sz="1400" dirty="0"/>
              <a:t>Do not overload with information and never push people </a:t>
            </a:r>
          </a:p>
          <a:p>
            <a:pPr marL="370350" indent="-285750" algn="l">
              <a:spcBef>
                <a:spcPts val="0"/>
              </a:spcBef>
              <a:buFont typeface="Arial" panose="020B0604020202020204" pitchFamily="34" charset="0"/>
              <a:buChar char="•"/>
            </a:pPr>
            <a:r>
              <a:rPr lang="en-GB" sz="1400" dirty="0"/>
              <a:t>Remember your role as a facilitator</a:t>
            </a:r>
          </a:p>
          <a:p>
            <a:pPr marL="370350" indent="-285750" algn="l">
              <a:spcBef>
                <a:spcPts val="0"/>
              </a:spcBef>
              <a:buFont typeface="Arial" panose="020B0604020202020204" pitchFamily="34" charset="0"/>
              <a:buChar char="•"/>
            </a:pPr>
            <a:r>
              <a:rPr lang="en-GB" sz="1400" dirty="0"/>
              <a:t>Create a simple leaflet to explain the aims</a:t>
            </a: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A36500B4DAEA478F3AC6D3E87F42CF" ma:contentTypeVersion="17" ma:contentTypeDescription="Create a new document." ma:contentTypeScope="" ma:versionID="1b7743e0e3f9a09540dd67c80fbede2e">
  <xsd:schema xmlns:xsd="http://www.w3.org/2001/XMLSchema" xmlns:xs="http://www.w3.org/2001/XMLSchema" xmlns:p="http://schemas.microsoft.com/office/2006/metadata/properties" xmlns:ns2="ba23ba8f-c104-43fb-90f3-1452520a08de" xmlns:ns3="f0760b90-c01e-4a2b-94fe-f9abc4bce065" targetNamespace="http://schemas.microsoft.com/office/2006/metadata/properties" ma:root="true" ma:fieldsID="c4395b6c5e0c39421dfe2cc2aaab46c3" ns2:_="" ns3:_="">
    <xsd:import namespace="ba23ba8f-c104-43fb-90f3-1452520a08de"/>
    <xsd:import namespace="f0760b90-c01e-4a2b-94fe-f9abc4bc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j"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23ba8f-c104-43fb-90f3-1452520a08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j" ma:index="21" nillable="true" ma:displayName="j" ma:format="Thumbnail" ma:internalName="j">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1f0ccb-ee92-4a2a-9659-b1a3e5b538e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760b90-c01e-4a2b-94fe-f9abc4bce06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a63ad3d-0bab-4b7b-a680-6639018af587}" ma:internalName="TaxCatchAll" ma:showField="CatchAllData" ma:web="f0760b90-c01e-4a2b-94fe-f9abc4bc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F282A1-37EF-442D-85F7-55F5B6395E76}">
  <ds:schemaRefs>
    <ds:schemaRef ds:uri="http://schemas.microsoft.com/sharepoint/v3/contenttype/forms"/>
  </ds:schemaRefs>
</ds:datastoreItem>
</file>

<file path=customXml/itemProps2.xml><?xml version="1.0" encoding="utf-8"?>
<ds:datastoreItem xmlns:ds="http://schemas.openxmlformats.org/officeDocument/2006/customXml" ds:itemID="{A85E2516-7F36-42E3-B588-B2474413E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23ba8f-c104-43fb-90f3-1452520a08de"/>
    <ds:schemaRef ds:uri="f0760b90-c01e-4a2b-94fe-f9abc4bc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234</TotalTime>
  <Words>3396</Words>
  <Application>Microsoft Office PowerPoint</Application>
  <PresentationFormat>Custom</PresentationFormat>
  <Paragraphs>386</Paragraphs>
  <Slides>26</Slides>
  <Notes>26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Montserrat</vt:lpstr>
      <vt:lpstr>Montserrat Light</vt:lpstr>
      <vt:lpstr>Century Schoolbook</vt:lpstr>
      <vt:lpstr>Wingdings</vt:lpstr>
      <vt:lpstr>Helvetica Neue</vt:lpstr>
      <vt:lpstr>Times New Roman</vt:lpstr>
      <vt:lpstr>Poppins</vt:lpstr>
      <vt:lpstr>Calibri</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Gillian Keane</dc:creator>
  <cp:lastModifiedBy>Canice Hamill</cp:lastModifiedBy>
  <cp:revision>3</cp:revision>
  <dcterms:created xsi:type="dcterms:W3CDTF">2020-10-14T13:32:04Z</dcterms:created>
  <dcterms:modified xsi:type="dcterms:W3CDTF">2023-11-14T15:07:35Z</dcterms:modified>
</cp:coreProperties>
</file>